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7D9"/>
          </a:solidFill>
        </a:fill>
      </a:tcStyle>
    </a:wholeTbl>
    <a:band2H>
      <a:tcTxStyle/>
      <a:tcStyle>
        <a:tcBdr/>
        <a:fill>
          <a:solidFill>
            <a:srgbClr val="E9ECE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DED8"/>
          </a:solidFill>
        </a:fill>
      </a:tcStyle>
    </a:wholeTbl>
    <a:band2H>
      <a:tcTxStyle/>
      <a:tcStyle>
        <a:tcBdr/>
        <a:fill>
          <a:solidFill>
            <a:srgbClr val="F2EFE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2D6"/>
          </a:solidFill>
        </a:fill>
      </a:tcStyle>
    </a:wholeTbl>
    <a:band2H>
      <a:tcTxStyle/>
      <a:tcStyle>
        <a:tcBdr/>
        <a:fill>
          <a:solidFill>
            <a:srgbClr val="EAEA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8" d="100"/>
          <a:sy n="38" d="100"/>
        </p:scale>
        <p:origin x="-504" y="4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13023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1066800" y="6673940"/>
            <a:ext cx="22252676" cy="1270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066800" y="1854200"/>
            <a:ext cx="22237700" cy="4470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1066800" y="7048500"/>
            <a:ext cx="22237700" cy="1435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+mj-lt"/>
                <a:ea typeface="+mj-ea"/>
                <a:cs typeface="+mj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+mj-lt"/>
                <a:ea typeface="+mj-ea"/>
                <a:cs typeface="+mj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+mj-lt"/>
                <a:ea typeface="+mj-ea"/>
                <a:cs typeface="+mj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+mj-lt"/>
                <a:ea typeface="+mj-ea"/>
                <a:cs typeface="+mj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xfrm>
            <a:off x="2387600" y="8953500"/>
            <a:ext cx="19621500" cy="647700"/>
          </a:xfrm>
          <a:prstGeom prst="rect">
            <a:avLst/>
          </a:prstGeom>
        </p:spPr>
        <p:txBody>
          <a:bodyPr/>
          <a:lstStyle>
            <a:lvl1pPr marL="0" indent="0" algn="ctr" defTabSz="647700">
              <a:spcBef>
                <a:spcPts val="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1092200" indent="-457200" algn="ctr" defTabSz="647700">
              <a:spcBef>
                <a:spcPts val="0"/>
              </a:spcBef>
              <a:buFontTx/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1727200" indent="-457200" algn="ctr" defTabSz="647700">
              <a:spcBef>
                <a:spcPts val="0"/>
              </a:spcBef>
              <a:buFontTx/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2362200" indent="-457200" algn="ctr" defTabSz="647700">
              <a:spcBef>
                <a:spcPts val="0"/>
              </a:spcBef>
              <a:buFontTx/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2997200" indent="-457200" algn="ctr" defTabSz="647700">
              <a:spcBef>
                <a:spcPts val="0"/>
              </a:spcBef>
              <a:buFontTx/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3"/>
          </p:nvPr>
        </p:nvSpPr>
        <p:spPr>
          <a:xfrm>
            <a:off x="2387600" y="6061864"/>
            <a:ext cx="19621500" cy="944573"/>
          </a:xfrm>
          <a:prstGeom prst="rect">
            <a:avLst/>
          </a:prstGeom>
        </p:spPr>
        <p:txBody>
          <a:bodyPr anchor="ctr"/>
          <a:lstStyle/>
          <a:p>
            <a:pPr marL="0" indent="0" algn="ctr" defTabSz="634745">
              <a:spcBef>
                <a:spcPts val="3300"/>
              </a:spcBef>
              <a:buSzTx/>
              <a:buFontTx/>
              <a:buNone/>
              <a:defRPr sz="5488"/>
            </a:pPr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F8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21815460" y="12358930"/>
            <a:ext cx="892143" cy="892143"/>
          </a:xfrm>
          <a:prstGeom prst="ellipse">
            <a:avLst/>
          </a:prstGeom>
          <a:solidFill>
            <a:srgbClr val="A1B2BC"/>
          </a:solidFill>
          <a:ln w="25400">
            <a:solidFill>
              <a:srgbClr val="6E8898"/>
            </a:solidFill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1676400" y="0"/>
            <a:ext cx="21031200" cy="2965450"/>
          </a:xfrm>
          <a:prstGeom prst="rect">
            <a:avLst/>
          </a:prstGeom>
        </p:spPr>
        <p:txBody>
          <a:bodyPr lIns="91438" tIns="91438" rIns="91438" bIns="91438" anchor="ctr"/>
          <a:lstStyle>
            <a:lvl1pPr defTabSz="914400">
              <a:lnSpc>
                <a:spcPct val="90000"/>
              </a:lnSpc>
              <a:defRPr sz="7600">
                <a:solidFill>
                  <a:srgbClr val="595959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xfrm>
            <a:off x="21983510" y="12183972"/>
            <a:ext cx="556040" cy="6273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ctr" defTabSz="914400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21839428" y="12515632"/>
            <a:ext cx="901527" cy="901527"/>
          </a:xfrm>
          <a:prstGeom prst="ellipse">
            <a:avLst/>
          </a:prstGeom>
          <a:solidFill>
            <a:srgbClr val="1BA9E0"/>
          </a:solidFill>
          <a:ln w="25400">
            <a:solidFill>
              <a:srgbClr val="147FA8"/>
            </a:solidFill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-1" y="1070220"/>
            <a:ext cx="1134536" cy="1273738"/>
          </a:xfrm>
          <a:prstGeom prst="rect">
            <a:avLst/>
          </a:prstGeom>
          <a:solidFill>
            <a:srgbClr val="1BA9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6" name="Shape 136"/>
          <p:cNvSpPr/>
          <p:nvPr/>
        </p:nvSpPr>
        <p:spPr>
          <a:xfrm flipH="1">
            <a:off x="1246783" y="1070217"/>
            <a:ext cx="2" cy="1273738"/>
          </a:xfrm>
          <a:prstGeom prst="line">
            <a:avLst/>
          </a:prstGeom>
          <a:ln w="76200">
            <a:solidFill>
              <a:srgbClr val="1BA9E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7" name="Shape 137"/>
          <p:cNvSpPr/>
          <p:nvPr/>
        </p:nvSpPr>
        <p:spPr>
          <a:xfrm flipH="1">
            <a:off x="24210432" y="1070220"/>
            <a:ext cx="173568" cy="1273736"/>
          </a:xfrm>
          <a:prstGeom prst="rect">
            <a:avLst/>
          </a:prstGeom>
          <a:solidFill>
            <a:srgbClr val="1BA9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24108832" y="1070220"/>
            <a:ext cx="2" cy="1273736"/>
          </a:xfrm>
          <a:prstGeom prst="line">
            <a:avLst/>
          </a:prstGeom>
          <a:ln w="50800">
            <a:solidFill>
              <a:srgbClr val="1BA9E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1676400" y="213769"/>
            <a:ext cx="21031200" cy="2986633"/>
          </a:xfrm>
          <a:prstGeom prst="rect">
            <a:avLst/>
          </a:prstGeom>
        </p:spPr>
        <p:txBody>
          <a:bodyPr lIns="91438" tIns="91438" rIns="91438" bIns="91438" anchor="ctr"/>
          <a:lstStyle>
            <a:lvl1pPr defTabSz="914400">
              <a:lnSpc>
                <a:spcPct val="90000"/>
              </a:lnSpc>
              <a:defRPr sz="72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pic>
        <p:nvPicPr>
          <p:cNvPr id="140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23533" y="12665767"/>
            <a:ext cx="3476923" cy="926926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21839339" y="12503164"/>
            <a:ext cx="901699" cy="92645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ctr">
              <a:defRPr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42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20337" y="12381054"/>
            <a:ext cx="3476923" cy="1170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21839428" y="12515632"/>
            <a:ext cx="901527" cy="901527"/>
          </a:xfrm>
          <a:prstGeom prst="ellipse">
            <a:avLst/>
          </a:prstGeom>
          <a:solidFill>
            <a:srgbClr val="1BA9E0"/>
          </a:solidFill>
          <a:ln w="25400">
            <a:solidFill>
              <a:srgbClr val="147FA8"/>
            </a:solidFill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-1" y="308220"/>
            <a:ext cx="1134536" cy="1273737"/>
          </a:xfrm>
          <a:prstGeom prst="rect">
            <a:avLst/>
          </a:prstGeom>
          <a:solidFill>
            <a:srgbClr val="1BA9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1" name="Shape 151"/>
          <p:cNvSpPr/>
          <p:nvPr/>
        </p:nvSpPr>
        <p:spPr>
          <a:xfrm flipH="1">
            <a:off x="1246783" y="308217"/>
            <a:ext cx="2" cy="1273738"/>
          </a:xfrm>
          <a:prstGeom prst="line">
            <a:avLst/>
          </a:prstGeom>
          <a:ln w="76200">
            <a:solidFill>
              <a:srgbClr val="1BA9E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2" name="Shape 152"/>
          <p:cNvSpPr/>
          <p:nvPr/>
        </p:nvSpPr>
        <p:spPr>
          <a:xfrm flipH="1">
            <a:off x="24210432" y="308220"/>
            <a:ext cx="173568" cy="1273737"/>
          </a:xfrm>
          <a:prstGeom prst="rect">
            <a:avLst/>
          </a:prstGeom>
          <a:solidFill>
            <a:srgbClr val="1BA9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24108832" y="308220"/>
            <a:ext cx="2" cy="1273736"/>
          </a:xfrm>
          <a:prstGeom prst="line">
            <a:avLst/>
          </a:prstGeom>
          <a:ln w="50800">
            <a:solidFill>
              <a:srgbClr val="1BA9E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xfrm>
            <a:off x="1676400" y="-548232"/>
            <a:ext cx="21031200" cy="2986634"/>
          </a:xfrm>
          <a:prstGeom prst="rect">
            <a:avLst/>
          </a:prstGeom>
        </p:spPr>
        <p:txBody>
          <a:bodyPr lIns="91438" tIns="91438" rIns="91438" bIns="91438" anchor="ctr"/>
          <a:lstStyle>
            <a:lvl1pPr defTabSz="914400">
              <a:lnSpc>
                <a:spcPct val="90000"/>
              </a:lnSpc>
              <a:defRPr sz="72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5" name="Shape 155"/>
          <p:cNvSpPr>
            <a:spLocks noGrp="1"/>
          </p:cNvSpPr>
          <p:nvPr>
            <p:ph type="sldNum" sz="quarter" idx="2"/>
          </p:nvPr>
        </p:nvSpPr>
        <p:spPr>
          <a:xfrm>
            <a:off x="21839339" y="12503164"/>
            <a:ext cx="901699" cy="92645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ctr">
              <a:defRPr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 0">
    <p:bg>
      <p:bgPr>
        <a:gradFill flip="none" rotWithShape="1">
          <a:gsLst>
            <a:gs pos="0">
              <a:srgbClr val="74CCEE"/>
            </a:gs>
            <a:gs pos="100000">
              <a:srgbClr val="147FA8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xfrm>
            <a:off x="1676400" y="213769"/>
            <a:ext cx="21031200" cy="2986633"/>
          </a:xfrm>
          <a:prstGeom prst="rect">
            <a:avLst/>
          </a:prstGeom>
        </p:spPr>
        <p:txBody>
          <a:bodyPr lIns="91438" tIns="91438" rIns="91438" bIns="91438" anchor="ctr"/>
          <a:lstStyle>
            <a:lvl1pPr defTabSz="914400">
              <a:lnSpc>
                <a:spcPct val="90000"/>
              </a:lnSpc>
              <a:defRPr sz="72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3" name="Shape 163"/>
          <p:cNvSpPr>
            <a:spLocks noGrp="1"/>
          </p:cNvSpPr>
          <p:nvPr>
            <p:ph type="sldNum" sz="quarter" idx="2"/>
          </p:nvPr>
        </p:nvSpPr>
        <p:spPr>
          <a:xfrm>
            <a:off x="21932434" y="12173677"/>
            <a:ext cx="715510" cy="7924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ctr" defTabSz="914400">
              <a:defRPr sz="3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3851671" y="2761943"/>
            <a:ext cx="16689525" cy="1270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3851671" y="464343"/>
            <a:ext cx="16680658" cy="1964533"/>
          </a:xfrm>
          <a:prstGeom prst="rect">
            <a:avLst/>
          </a:prstGeom>
        </p:spPr>
        <p:txBody>
          <a:bodyPr lIns="71436" tIns="71436" rIns="71436" bIns="71436"/>
          <a:lstStyle>
            <a:lvl1pPr defTabSz="584200"/>
          </a:lstStyle>
          <a:p>
            <a:r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xfrm>
            <a:off x="3851671" y="3125390"/>
            <a:ext cx="16680658" cy="9376173"/>
          </a:xfrm>
          <a:prstGeom prst="rect">
            <a:avLst/>
          </a:prstGeom>
        </p:spPr>
        <p:txBody>
          <a:bodyPr lIns="71436" tIns="71436" rIns="71436" bIns="71436"/>
          <a:lstStyle>
            <a:lvl1pPr defTabSz="584200">
              <a:spcBef>
                <a:spcPts val="4200"/>
              </a:spcBef>
            </a:lvl1pPr>
            <a:lvl2pPr marL="1092200" defTabSz="584200">
              <a:spcBef>
                <a:spcPts val="4200"/>
              </a:spcBef>
            </a:lvl2pPr>
            <a:lvl3pPr marL="1549400" defTabSz="584200">
              <a:spcBef>
                <a:spcPts val="4200"/>
              </a:spcBef>
            </a:lvl3pPr>
            <a:lvl4pPr marL="2006600" defTabSz="584200">
              <a:spcBef>
                <a:spcPts val="4200"/>
              </a:spcBef>
            </a:lvl4pPr>
            <a:lvl5pPr marL="2463800" defTabSz="584200">
              <a:spcBef>
                <a:spcPts val="42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xfrm>
            <a:off x="20329148" y="12930186"/>
            <a:ext cx="409778" cy="415874"/>
          </a:xfrm>
          <a:prstGeom prst="rect">
            <a:avLst/>
          </a:prstGeom>
        </p:spPr>
        <p:txBody>
          <a:bodyPr lIns="71436" tIns="71436" rIns="71436" bIns="71436">
            <a:normAutofit/>
          </a:bodyPr>
          <a:lstStyle>
            <a:lvl1pPr defTabSz="5842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21839428" y="12515632"/>
            <a:ext cx="901527" cy="901527"/>
          </a:xfrm>
          <a:prstGeom prst="ellipse">
            <a:avLst/>
          </a:prstGeom>
          <a:solidFill>
            <a:srgbClr val="1BA9E0"/>
          </a:solidFill>
          <a:ln w="25400">
            <a:solidFill>
              <a:srgbClr val="147FA8"/>
            </a:solidFill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-1" y="1070220"/>
            <a:ext cx="1134536" cy="1273738"/>
          </a:xfrm>
          <a:prstGeom prst="rect">
            <a:avLst/>
          </a:prstGeom>
          <a:solidFill>
            <a:srgbClr val="1BA9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2" name="Shape 182"/>
          <p:cNvSpPr/>
          <p:nvPr/>
        </p:nvSpPr>
        <p:spPr>
          <a:xfrm flipH="1">
            <a:off x="1246783" y="1070217"/>
            <a:ext cx="2" cy="1273738"/>
          </a:xfrm>
          <a:prstGeom prst="line">
            <a:avLst/>
          </a:prstGeom>
          <a:ln w="76200">
            <a:solidFill>
              <a:srgbClr val="1BA9E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3" name="Shape 183"/>
          <p:cNvSpPr/>
          <p:nvPr/>
        </p:nvSpPr>
        <p:spPr>
          <a:xfrm flipH="1">
            <a:off x="24210432" y="1070220"/>
            <a:ext cx="173568" cy="1273736"/>
          </a:xfrm>
          <a:prstGeom prst="rect">
            <a:avLst/>
          </a:prstGeom>
          <a:solidFill>
            <a:srgbClr val="1BA9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24108832" y="1070220"/>
            <a:ext cx="2" cy="1273736"/>
          </a:xfrm>
          <a:prstGeom prst="line">
            <a:avLst/>
          </a:prstGeom>
          <a:ln w="50800">
            <a:solidFill>
              <a:srgbClr val="1BA9E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xfrm>
            <a:off x="1676400" y="213769"/>
            <a:ext cx="21031200" cy="2986633"/>
          </a:xfrm>
          <a:prstGeom prst="rect">
            <a:avLst/>
          </a:prstGeom>
        </p:spPr>
        <p:txBody>
          <a:bodyPr lIns="91438" tIns="91438" rIns="91438" bIns="91438" anchor="ctr"/>
          <a:lstStyle>
            <a:lvl1pPr defTabSz="914400">
              <a:lnSpc>
                <a:spcPct val="90000"/>
              </a:lnSpc>
              <a:defRPr sz="72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pic>
        <p:nvPicPr>
          <p:cNvPr id="186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23533" y="12665767"/>
            <a:ext cx="3476923" cy="92692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21839339" y="12503164"/>
            <a:ext cx="901699" cy="92645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ctr">
              <a:defRPr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8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20337" y="12381054"/>
            <a:ext cx="3476923" cy="1170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 rot="5400000">
            <a:off x="13148220" y="12214949"/>
            <a:ext cx="200043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0680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2641600" y="10947400"/>
            <a:ext cx="10858500" cy="23876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14719300" y="11938000"/>
            <a:ext cx="9283700" cy="711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+mj-lt"/>
                <a:ea typeface="+mj-ea"/>
                <a:cs typeface="+mj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+mj-lt"/>
                <a:ea typeface="+mj-ea"/>
                <a:cs typeface="+mj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+mj-lt"/>
                <a:ea typeface="+mj-ea"/>
                <a:cs typeface="+mj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+mj-lt"/>
                <a:ea typeface="+mj-ea"/>
                <a:cs typeface="+mj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066800" y="4622800"/>
            <a:ext cx="22237700" cy="4470400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1066800" y="6845300"/>
            <a:ext cx="10002141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1066800" y="2019300"/>
            <a:ext cx="10007600" cy="4470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xfrm>
            <a:off x="1066800" y="7213600"/>
            <a:ext cx="10007600" cy="4470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+mj-lt"/>
                <a:ea typeface="+mj-ea"/>
                <a:cs typeface="+mj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+mj-lt"/>
                <a:ea typeface="+mj-ea"/>
                <a:cs typeface="+mj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+mj-lt"/>
                <a:ea typeface="+mj-ea"/>
                <a:cs typeface="+mj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+mj-lt"/>
                <a:ea typeface="+mj-ea"/>
                <a:cs typeface="+mj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952500" y="12992100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1066799" y="2762343"/>
            <a:ext cx="9512614" cy="1270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1066800" y="469900"/>
            <a:ext cx="9525000" cy="1968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sz="half" idx="1"/>
          </p:nvPr>
        </p:nvSpPr>
        <p:spPr>
          <a:xfrm>
            <a:off x="1066800" y="3124200"/>
            <a:ext cx="9525000" cy="937260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4200"/>
              </a:spcBef>
              <a:buFontTx/>
              <a:defRPr sz="3600">
                <a:latin typeface="+mj-lt"/>
                <a:ea typeface="+mj-ea"/>
                <a:cs typeface="+mj-cs"/>
                <a:sym typeface="Helvetica Neue"/>
              </a:defRPr>
            </a:lvl1pPr>
            <a:lvl2pPr marL="914400" indent="-457200">
              <a:spcBef>
                <a:spcPts val="4200"/>
              </a:spcBef>
              <a:buFontTx/>
              <a:defRPr sz="3600">
                <a:latin typeface="+mj-lt"/>
                <a:ea typeface="+mj-ea"/>
                <a:cs typeface="+mj-cs"/>
                <a:sym typeface="Helvetica Neue"/>
              </a:defRPr>
            </a:lvl2pPr>
            <a:lvl3pPr marL="1371600" indent="-457200">
              <a:spcBef>
                <a:spcPts val="4200"/>
              </a:spcBef>
              <a:buFontTx/>
              <a:defRPr sz="3600">
                <a:latin typeface="+mj-lt"/>
                <a:ea typeface="+mj-ea"/>
                <a:cs typeface="+mj-cs"/>
                <a:sym typeface="Helvetica Neue"/>
              </a:defRPr>
            </a:lvl3pPr>
            <a:lvl4pPr marL="1828800" indent="-457200">
              <a:spcBef>
                <a:spcPts val="4200"/>
              </a:spcBef>
              <a:buFontTx/>
              <a:defRPr sz="3600">
                <a:latin typeface="+mj-lt"/>
                <a:ea typeface="+mj-ea"/>
                <a:cs typeface="+mj-cs"/>
                <a:sym typeface="Helvetica Neue"/>
              </a:defRPr>
            </a:lvl4pPr>
            <a:lvl5pPr marL="2286000" indent="-457200">
              <a:spcBef>
                <a:spcPts val="4200"/>
              </a:spcBef>
              <a:buFontTx/>
              <a:defRPr sz="3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xfrm>
            <a:off x="957643" y="12992100"/>
            <a:ext cx="368504" cy="374600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body" idx="1"/>
          </p:nvPr>
        </p:nvSpPr>
        <p:spPr>
          <a:xfrm>
            <a:off x="1663700" y="1244600"/>
            <a:ext cx="21031200" cy="112014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 rot="5400000">
            <a:off x="10240572" y="6283637"/>
            <a:ext cx="1114360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15811499" y="6277569"/>
            <a:ext cx="7763087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pic" sz="quarter" idx="13"/>
          </p:nvPr>
        </p:nvSpPr>
        <p:spPr>
          <a:xfrm>
            <a:off x="16014700" y="6502400"/>
            <a:ext cx="7569200" cy="5346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sz="quarter" idx="14"/>
          </p:nvPr>
        </p:nvSpPr>
        <p:spPr>
          <a:xfrm>
            <a:off x="16014700" y="709205"/>
            <a:ext cx="7569200" cy="53467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pic" idx="15"/>
          </p:nvPr>
        </p:nvSpPr>
        <p:spPr>
          <a:xfrm>
            <a:off x="977900" y="713695"/>
            <a:ext cx="14579600" cy="111379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977900" y="12179300"/>
            <a:ext cx="14579600" cy="1320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+mj-lt"/>
                <a:ea typeface="+mj-ea"/>
                <a:cs typeface="+mj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+mj-lt"/>
                <a:ea typeface="+mj-ea"/>
                <a:cs typeface="+mj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+mj-lt"/>
                <a:ea typeface="+mj-ea"/>
                <a:cs typeface="+mj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+mj-lt"/>
                <a:ea typeface="+mj-ea"/>
                <a:cs typeface="+mj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066799" y="2762340"/>
            <a:ext cx="22252700" cy="1270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066800" y="469900"/>
            <a:ext cx="22237700" cy="196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066800" y="3124200"/>
            <a:ext cx="22237700" cy="937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23216222" y="1299210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ln>
            <a:noFill/>
          </a:ln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ln>
            <a:noFill/>
          </a:ln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ln>
            <a:noFill/>
          </a:ln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ln>
            <a:noFill/>
          </a:ln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ln>
            <a:noFill/>
          </a:ln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ln>
            <a:noFill/>
          </a:ln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ln>
            <a:noFill/>
          </a:ln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ln>
            <a:noFill/>
          </a:ln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ln>
            <a:noFill/>
          </a:ln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andrascik@manipul.sk" TargetMode="External"/><Relationship Id="rId7" Type="http://schemas.openxmlformats.org/officeDocument/2006/relationships/image" Target="../media/image29.jpeg"/><Relationship Id="rId2" Type="http://schemas.openxmlformats.org/officeDocument/2006/relationships/hyperlink" Target="http://www.manipul.sk/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5" Type="http://schemas.openxmlformats.org/officeDocument/2006/relationships/hyperlink" Target="http://excuber.eu/" TargetMode="External"/><Relationship Id="rId4" Type="http://schemas.openxmlformats.org/officeDocument/2006/relationships/hyperlink" Target="mailto:jozef.balaz@excuber.e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9032250" y="8453904"/>
            <a:ext cx="5795895" cy="579589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12192000" y="6934200"/>
            <a:ext cx="3473402" cy="3473402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15735391" y="8330648"/>
            <a:ext cx="1049299" cy="1049299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18825150" y="5622325"/>
            <a:ext cx="1049299" cy="1049299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16602980" y="8855298"/>
            <a:ext cx="2222171" cy="2222171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17401207" y="10491030"/>
            <a:ext cx="2222171" cy="2222171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15003589" y="11217612"/>
            <a:ext cx="2222171" cy="2222171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17981550" y="12253582"/>
            <a:ext cx="2397623" cy="2397623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19803132" y="12517190"/>
            <a:ext cx="2397623" cy="2397623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15265564" y="12043332"/>
            <a:ext cx="3159007" cy="3159007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21977599" y="7851371"/>
            <a:ext cx="3473403" cy="3473403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20858311" y="9532646"/>
            <a:ext cx="2120247" cy="2120247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19364568" y="8811528"/>
            <a:ext cx="1596455" cy="15964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18684296" y="7328072"/>
            <a:ext cx="658655" cy="6586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17714066" y="7192719"/>
            <a:ext cx="658655" cy="6586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19941339" y="11083576"/>
            <a:ext cx="658655" cy="6586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23857055" y="13000532"/>
            <a:ext cx="878503" cy="878503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22835798" y="12140682"/>
            <a:ext cx="878503" cy="878503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4190118" y="4414770"/>
            <a:ext cx="15933772" cy="185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 anchor="ctr">
            <a:spAutoFit/>
          </a:bodyPr>
          <a:lstStyle>
            <a:lvl1pPr defTabSz="914400">
              <a:lnSpc>
                <a:spcPct val="90000"/>
              </a:lnSpc>
              <a:defRPr sz="10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Excuber</a:t>
            </a:r>
          </a:p>
        </p:txBody>
      </p:sp>
      <p:grpSp>
        <p:nvGrpSpPr>
          <p:cNvPr id="225" name="Group 225"/>
          <p:cNvGrpSpPr/>
          <p:nvPr/>
        </p:nvGrpSpPr>
        <p:grpSpPr>
          <a:xfrm>
            <a:off x="7755129" y="6200945"/>
            <a:ext cx="8898699" cy="3012009"/>
            <a:chOff x="0" y="0"/>
            <a:chExt cx="8898698" cy="3012007"/>
          </a:xfrm>
        </p:grpSpPr>
        <p:grpSp>
          <p:nvGrpSpPr>
            <p:cNvPr id="220" name="Group 220"/>
            <p:cNvGrpSpPr/>
            <p:nvPr/>
          </p:nvGrpSpPr>
          <p:grpSpPr>
            <a:xfrm>
              <a:off x="1126996" y="-1"/>
              <a:ext cx="6619748" cy="741679"/>
              <a:chOff x="0" y="0"/>
              <a:chExt cx="6619747" cy="741677"/>
            </a:xfrm>
          </p:grpSpPr>
          <p:sp>
            <p:nvSpPr>
              <p:cNvPr id="216" name="Shape 216"/>
              <p:cNvSpPr/>
              <p:nvPr/>
            </p:nvSpPr>
            <p:spPr>
              <a:xfrm>
                <a:off x="-1" y="370841"/>
                <a:ext cx="6619748" cy="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219" name="Group 219"/>
              <p:cNvGrpSpPr/>
              <p:nvPr/>
            </p:nvGrpSpPr>
            <p:grpSpPr>
              <a:xfrm>
                <a:off x="3026731" y="0"/>
                <a:ext cx="566287" cy="741678"/>
                <a:chOff x="0" y="0"/>
                <a:chExt cx="566286" cy="741677"/>
              </a:xfrm>
            </p:grpSpPr>
            <p:sp>
              <p:nvSpPr>
                <p:cNvPr id="217" name="Shape 217"/>
                <p:cNvSpPr/>
                <p:nvPr/>
              </p:nvSpPr>
              <p:spPr>
                <a:xfrm>
                  <a:off x="-1" y="87699"/>
                  <a:ext cx="566288" cy="566287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914400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18" name="Shape 218"/>
                <p:cNvSpPr/>
                <p:nvPr/>
              </p:nvSpPr>
              <p:spPr>
                <a:xfrm>
                  <a:off x="82929" y="0"/>
                  <a:ext cx="400425" cy="74167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91438" tIns="91438" rIns="91438" bIns="91438" numCol="1" anchor="ctr">
                  <a:spAutoFit/>
                </a:bodyPr>
                <a:lstStyle>
                  <a:lvl1pPr defTabSz="914400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t>'</a:t>
                  </a:r>
                </a:p>
              </p:txBody>
            </p:sp>
          </p:grpSp>
        </p:grpSp>
        <p:grpSp>
          <p:nvGrpSpPr>
            <p:cNvPr id="223" name="Group 223"/>
            <p:cNvGrpSpPr/>
            <p:nvPr/>
          </p:nvGrpSpPr>
          <p:grpSpPr>
            <a:xfrm>
              <a:off x="1277118" y="2445721"/>
              <a:ext cx="6619749" cy="566287"/>
              <a:chOff x="0" y="0"/>
              <a:chExt cx="6619747" cy="566285"/>
            </a:xfrm>
          </p:grpSpPr>
          <p:sp>
            <p:nvSpPr>
              <p:cNvPr id="221" name="Shape 221"/>
              <p:cNvSpPr/>
              <p:nvPr/>
            </p:nvSpPr>
            <p:spPr>
              <a:xfrm>
                <a:off x="-2" y="283142"/>
                <a:ext cx="6619749" cy="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22" name="Shape 222"/>
              <p:cNvSpPr/>
              <p:nvPr/>
            </p:nvSpPr>
            <p:spPr>
              <a:xfrm>
                <a:off x="2876609" y="0"/>
                <a:ext cx="566287" cy="566286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91440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24" name="Shape 224"/>
            <p:cNvSpPr/>
            <p:nvPr/>
          </p:nvSpPr>
          <p:spPr>
            <a:xfrm>
              <a:off x="0" y="764042"/>
              <a:ext cx="8898699" cy="6781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>
              <a:lvl1pPr defTabSz="914400">
                <a:def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Product introduction</a:t>
              </a:r>
            </a:p>
          </p:txBody>
        </p:sp>
      </p:grpSp>
      <p:sp>
        <p:nvSpPr>
          <p:cNvPr id="226" name="Shape 226"/>
          <p:cNvSpPr/>
          <p:nvPr/>
        </p:nvSpPr>
        <p:spPr>
          <a:xfrm>
            <a:off x="-46871" y="11357260"/>
            <a:ext cx="24502700" cy="24453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7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03589" y="11851076"/>
            <a:ext cx="6749195" cy="1799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44892" y="11680288"/>
            <a:ext cx="5343895" cy="17992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"/>
                            </p:stCondLst>
                            <p:childTnLst>
                              <p:par>
                                <p:cTn id="27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"/>
                            </p:stCondLst>
                            <p:childTnLst>
                              <p:par>
                                <p:cTn id="31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00"/>
                            </p:stCondLst>
                            <p:childTnLst>
                              <p:par>
                                <p:cTn id="39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2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00"/>
                            </p:stCondLst>
                            <p:childTnLst>
                              <p:par>
                                <p:cTn id="43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2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"/>
                            </p:stCondLst>
                            <p:childTnLst>
                              <p:par>
                                <p:cTn id="47" presetID="9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2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800"/>
                            </p:stCondLst>
                            <p:childTnLst>
                              <p:par>
                                <p:cTn id="51" presetID="9" presetClass="entr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2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2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00"/>
                            </p:stCondLst>
                            <p:childTnLst>
                              <p:par>
                                <p:cTn id="59" presetID="9" presetClass="entr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400"/>
                            </p:stCondLst>
                            <p:childTnLst>
                              <p:par>
                                <p:cTn id="63" presetID="9" presetClass="entr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2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00"/>
                            </p:stCondLst>
                            <p:childTnLst>
                              <p:par>
                                <p:cTn id="67" presetID="9" presetClass="entr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2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800"/>
                            </p:stCondLst>
                            <p:childTnLst>
                              <p:par>
                                <p:cTn id="71" presetID="9" presetClass="entr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9" presetClass="entr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2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200"/>
                            </p:stCondLst>
                            <p:childTnLst>
                              <p:par>
                                <p:cTn id="79" presetID="9" presetClass="entr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2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400"/>
                            </p:stCondLst>
                            <p:childTnLst>
                              <p:par>
                                <p:cTn id="83" presetID="9" presetClass="entr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2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3" animBg="1" advAuto="0"/>
      <p:bldP spid="198" grpId="4" animBg="1" advAuto="0"/>
      <p:bldP spid="199" grpId="17" animBg="1" advAuto="0"/>
      <p:bldP spid="200" grpId="12" animBg="1" advAuto="0"/>
      <p:bldP spid="201" grpId="5" animBg="1" advAuto="0"/>
      <p:bldP spid="202" grpId="6" animBg="1" advAuto="0"/>
      <p:bldP spid="203" grpId="13" animBg="1" advAuto="0"/>
      <p:bldP spid="204" grpId="15" animBg="1" advAuto="0"/>
      <p:bldP spid="205" grpId="10" animBg="1" advAuto="0"/>
      <p:bldP spid="206" grpId="14" animBg="1" advAuto="0"/>
      <p:bldP spid="207" grpId="7" animBg="1" advAuto="0"/>
      <p:bldP spid="208" grpId="20" animBg="1" advAuto="0"/>
      <p:bldP spid="209" grpId="11" animBg="1" advAuto="0"/>
      <p:bldP spid="210" grpId="19" animBg="1" advAuto="0"/>
      <p:bldP spid="211" grpId="18" animBg="1" advAuto="0"/>
      <p:bldP spid="212" grpId="16" animBg="1" advAuto="0"/>
      <p:bldP spid="213" grpId="9" animBg="1" advAuto="0"/>
      <p:bldP spid="214" grpId="8" animBg="1" advAuto="0"/>
      <p:bldP spid="215" grpId="1" animBg="1" advAuto="0"/>
      <p:bldP spid="225" grpId="2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/>
          </p:cNvSpPr>
          <p:nvPr>
            <p:ph type="sldNum" sz="quarter" idx="2"/>
          </p:nvPr>
        </p:nvSpPr>
        <p:spPr>
          <a:xfrm>
            <a:off x="21932434" y="12570154"/>
            <a:ext cx="715510" cy="792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defTabSz="914400">
              <a:defRPr sz="3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401" name="Shape 401"/>
          <p:cNvSpPr>
            <a:spLocks noGrp="1"/>
          </p:cNvSpPr>
          <p:nvPr>
            <p:ph type="title"/>
          </p:nvPr>
        </p:nvSpPr>
        <p:spPr>
          <a:xfrm>
            <a:off x="1676400" y="213768"/>
            <a:ext cx="21031200" cy="2986634"/>
          </a:xfrm>
          <a:prstGeom prst="rect">
            <a:avLst/>
          </a:prstGeom>
        </p:spPr>
        <p:txBody>
          <a:bodyPr/>
          <a:lstStyle/>
          <a:p>
            <a:r>
              <a:t>Object and Colour Detection</a:t>
            </a:r>
          </a:p>
        </p:txBody>
      </p:sp>
      <p:sp>
        <p:nvSpPr>
          <p:cNvPr id="402" name="Shape 402"/>
          <p:cNvSpPr/>
          <p:nvPr/>
        </p:nvSpPr>
        <p:spPr>
          <a:xfrm>
            <a:off x="-18276" y="2679700"/>
            <a:ext cx="6068526" cy="11036829"/>
          </a:xfrm>
          <a:prstGeom prst="rect">
            <a:avLst/>
          </a:prstGeom>
          <a:solidFill>
            <a:srgbClr val="1BA8E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4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3" name="Shape 403"/>
          <p:cNvSpPr/>
          <p:nvPr/>
        </p:nvSpPr>
        <p:spPr>
          <a:xfrm>
            <a:off x="-436362" y="2395926"/>
            <a:ext cx="2222171" cy="2222171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4" name="Shape 404"/>
          <p:cNvSpPr/>
          <p:nvPr/>
        </p:nvSpPr>
        <p:spPr>
          <a:xfrm>
            <a:off x="1785804" y="3080546"/>
            <a:ext cx="2120247" cy="2120247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5" name="Shape 405"/>
          <p:cNvSpPr/>
          <p:nvPr/>
        </p:nvSpPr>
        <p:spPr>
          <a:xfrm>
            <a:off x="121832" y="3863711"/>
            <a:ext cx="1596455" cy="15964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6" name="Shape 406"/>
          <p:cNvSpPr/>
          <p:nvPr/>
        </p:nvSpPr>
        <p:spPr>
          <a:xfrm>
            <a:off x="4274397" y="4763344"/>
            <a:ext cx="658656" cy="6586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7" name="Shape 407"/>
          <p:cNvSpPr/>
          <p:nvPr/>
        </p:nvSpPr>
        <p:spPr>
          <a:xfrm>
            <a:off x="6798540" y="3246762"/>
            <a:ext cx="16380578" cy="498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Module processes each frame from live video feed or archive video file</a:t>
            </a:r>
          </a:p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Object recognition in each frame uses templates defined in advanced</a:t>
            </a:r>
          </a:p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Multiple objects can be detected in one frame</a:t>
            </a:r>
          </a:p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Template training for new objects is available</a:t>
            </a:r>
          </a:p>
          <a:p>
            <a:pPr algn="l" defTabSz="914400"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For each detected object colour recognition can be applied in order to detect dominant colour</a:t>
            </a:r>
          </a:p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Example: detect all humans in the picture and identify those which are wearing reflex vest </a:t>
            </a:r>
          </a:p>
        </p:txBody>
      </p:sp>
      <p:pic>
        <p:nvPicPr>
          <p:cNvPr id="408" name="image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9219" y="6123475"/>
            <a:ext cx="4138369" cy="218234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409" name="image1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9219" y="10862026"/>
            <a:ext cx="4138369" cy="232783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410" name="image1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4269" y="8420006"/>
            <a:ext cx="4138368" cy="232783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11" name="Shape 411"/>
          <p:cNvSpPr/>
          <p:nvPr/>
        </p:nvSpPr>
        <p:spPr>
          <a:xfrm>
            <a:off x="480159" y="3029384"/>
            <a:ext cx="5071656" cy="2430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>
            <a:lvl1pPr algn="l" defTabSz="914400">
              <a:defRPr sz="45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Object and colour detection - examples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/>
          </p:cNvSpPr>
          <p:nvPr>
            <p:ph type="sldNum" sz="quarter" idx="2"/>
          </p:nvPr>
        </p:nvSpPr>
        <p:spPr>
          <a:xfrm>
            <a:off x="21939019" y="12570154"/>
            <a:ext cx="702339" cy="792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defTabSz="914400">
              <a:defRPr sz="3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676400" y="213768"/>
            <a:ext cx="21031200" cy="2986634"/>
          </a:xfrm>
          <a:prstGeom prst="rect">
            <a:avLst/>
          </a:prstGeom>
        </p:spPr>
        <p:txBody>
          <a:bodyPr/>
          <a:lstStyle/>
          <a:p>
            <a:r>
              <a:t>License Plate Detection</a:t>
            </a:r>
          </a:p>
        </p:txBody>
      </p:sp>
      <p:sp>
        <p:nvSpPr>
          <p:cNvPr id="415" name="Shape 415"/>
          <p:cNvSpPr/>
          <p:nvPr/>
        </p:nvSpPr>
        <p:spPr>
          <a:xfrm>
            <a:off x="-18276" y="2679700"/>
            <a:ext cx="6068526" cy="11036829"/>
          </a:xfrm>
          <a:prstGeom prst="rect">
            <a:avLst/>
          </a:prstGeom>
          <a:solidFill>
            <a:srgbClr val="1BA8E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4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6" name="Shape 416"/>
          <p:cNvSpPr/>
          <p:nvPr/>
        </p:nvSpPr>
        <p:spPr>
          <a:xfrm>
            <a:off x="-436362" y="2395926"/>
            <a:ext cx="2222171" cy="2222171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7" name="Shape 417"/>
          <p:cNvSpPr/>
          <p:nvPr/>
        </p:nvSpPr>
        <p:spPr>
          <a:xfrm>
            <a:off x="1785804" y="3080546"/>
            <a:ext cx="2120247" cy="2120247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8" name="Shape 418"/>
          <p:cNvSpPr/>
          <p:nvPr/>
        </p:nvSpPr>
        <p:spPr>
          <a:xfrm>
            <a:off x="121832" y="3863711"/>
            <a:ext cx="1596455" cy="15964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9" name="Shape 419"/>
          <p:cNvSpPr/>
          <p:nvPr/>
        </p:nvSpPr>
        <p:spPr>
          <a:xfrm>
            <a:off x="4274397" y="4763344"/>
            <a:ext cx="658656" cy="6586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20" name="Shape 420"/>
          <p:cNvSpPr/>
          <p:nvPr/>
        </p:nvSpPr>
        <p:spPr>
          <a:xfrm>
            <a:off x="6798540" y="3234062"/>
            <a:ext cx="16380578" cy="2316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Module processes each frame from live video feed or archive video file</a:t>
            </a:r>
          </a:p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Module can detect multiple license plates in one frame</a:t>
            </a:r>
          </a:p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Recommended maximum tilt of the plate is 30 degrees (module could go beyond that)</a:t>
            </a:r>
          </a:p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All European and US license plates are supported</a:t>
            </a:r>
          </a:p>
        </p:txBody>
      </p:sp>
      <p:pic>
        <p:nvPicPr>
          <p:cNvPr id="421" name="image12.jpeg"/>
          <p:cNvPicPr>
            <a:picLocks noChangeAspect="1"/>
          </p:cNvPicPr>
          <p:nvPr/>
        </p:nvPicPr>
        <p:blipFill>
          <a:blip r:embed="rId2">
            <a:extLst/>
          </a:blip>
          <a:srcRect l="18969" t="23508" r="13073" b="8535"/>
          <a:stretch>
            <a:fillRect/>
          </a:stretch>
        </p:blipFill>
        <p:spPr>
          <a:xfrm>
            <a:off x="796663" y="6123475"/>
            <a:ext cx="4098703" cy="230552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422" name="image13.jpeg"/>
          <p:cNvPicPr>
            <a:picLocks noChangeAspect="1"/>
          </p:cNvPicPr>
          <p:nvPr/>
        </p:nvPicPr>
        <p:blipFill>
          <a:blip r:embed="rId3">
            <a:extLst/>
          </a:blip>
          <a:srcRect l="33419" t="23652" r="7361" b="17128"/>
          <a:stretch>
            <a:fillRect/>
          </a:stretch>
        </p:blipFill>
        <p:spPr>
          <a:xfrm>
            <a:off x="796663" y="10935334"/>
            <a:ext cx="4098573" cy="230544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423" name="image1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6833" y="8523889"/>
            <a:ext cx="4118190" cy="231648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24" name="Shape 424"/>
          <p:cNvSpPr/>
          <p:nvPr/>
        </p:nvSpPr>
        <p:spPr>
          <a:xfrm>
            <a:off x="480159" y="3029384"/>
            <a:ext cx="5071656" cy="2430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>
            <a:lvl1pPr algn="l" defTabSz="914400">
              <a:defRPr sz="45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License plate detection - examples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/>
          </p:cNvSpPr>
          <p:nvPr>
            <p:ph type="sldNum" sz="quarter" idx="2"/>
          </p:nvPr>
        </p:nvSpPr>
        <p:spPr>
          <a:xfrm>
            <a:off x="21939019" y="12570154"/>
            <a:ext cx="702339" cy="792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defTabSz="914400">
              <a:defRPr sz="3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427" name="Shape 427"/>
          <p:cNvSpPr>
            <a:spLocks noGrp="1"/>
          </p:cNvSpPr>
          <p:nvPr>
            <p:ph type="title"/>
          </p:nvPr>
        </p:nvSpPr>
        <p:spPr>
          <a:xfrm>
            <a:off x="1676400" y="213768"/>
            <a:ext cx="21031200" cy="2986634"/>
          </a:xfrm>
          <a:prstGeom prst="rect">
            <a:avLst/>
          </a:prstGeom>
        </p:spPr>
        <p:txBody>
          <a:bodyPr/>
          <a:lstStyle/>
          <a:p>
            <a:r>
              <a:t>Data Coupling from Multiple Modules</a:t>
            </a:r>
          </a:p>
        </p:txBody>
      </p:sp>
      <p:sp>
        <p:nvSpPr>
          <p:cNvPr id="428" name="Shape 428"/>
          <p:cNvSpPr/>
          <p:nvPr/>
        </p:nvSpPr>
        <p:spPr>
          <a:xfrm>
            <a:off x="-18276" y="2679700"/>
            <a:ext cx="6068526" cy="11036829"/>
          </a:xfrm>
          <a:prstGeom prst="rect">
            <a:avLst/>
          </a:prstGeom>
          <a:solidFill>
            <a:srgbClr val="1BA8E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4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29" name="Shape 429"/>
          <p:cNvSpPr/>
          <p:nvPr/>
        </p:nvSpPr>
        <p:spPr>
          <a:xfrm>
            <a:off x="-436362" y="2395926"/>
            <a:ext cx="2222171" cy="2222171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30" name="Shape 430"/>
          <p:cNvSpPr/>
          <p:nvPr/>
        </p:nvSpPr>
        <p:spPr>
          <a:xfrm>
            <a:off x="1785804" y="3080546"/>
            <a:ext cx="2120247" cy="2120247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31" name="Shape 431"/>
          <p:cNvSpPr/>
          <p:nvPr/>
        </p:nvSpPr>
        <p:spPr>
          <a:xfrm>
            <a:off x="121832" y="3863711"/>
            <a:ext cx="1596455" cy="15964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32" name="Shape 432"/>
          <p:cNvSpPr/>
          <p:nvPr/>
        </p:nvSpPr>
        <p:spPr>
          <a:xfrm>
            <a:off x="4274397" y="4763344"/>
            <a:ext cx="658656" cy="6586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33" name="Shape 433"/>
          <p:cNvSpPr/>
          <p:nvPr/>
        </p:nvSpPr>
        <p:spPr>
          <a:xfrm>
            <a:off x="6811240" y="3234062"/>
            <a:ext cx="16380578" cy="551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Excuber can combine data from multiple modules from live video feeds or archive video files together</a:t>
            </a:r>
          </a:p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This could be used to generate output video or combine data for very sophisticated rules and notifications</a:t>
            </a:r>
          </a:p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Examples of very sophisticated rules </a:t>
            </a:r>
          </a:p>
          <a:p>
            <a:pPr marL="901700" lvl="1" indent="-444500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Confirm if the specific car is driven by the same driver</a:t>
            </a:r>
          </a:p>
          <a:p>
            <a:pPr marL="901700" lvl="1" indent="-444500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Confirm if a colour of clothes of the specific person is the same</a:t>
            </a:r>
          </a:p>
          <a:p>
            <a:pPr marL="901700" lvl="1" indent="-444500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Which car was driven by selected person</a:t>
            </a:r>
          </a:p>
          <a:p>
            <a:pPr marL="901700" lvl="1" indent="-444500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and so on …</a:t>
            </a:r>
          </a:p>
        </p:txBody>
      </p:sp>
      <p:pic>
        <p:nvPicPr>
          <p:cNvPr id="434" name="image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6641" y="6123475"/>
            <a:ext cx="4098574" cy="230544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435" name="image1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6642" y="10962513"/>
            <a:ext cx="4098572" cy="230544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436" name="image10.png"/>
          <p:cNvPicPr>
            <a:picLocks noChangeAspect="1"/>
          </p:cNvPicPr>
          <p:nvPr/>
        </p:nvPicPr>
        <p:blipFill>
          <a:blip r:embed="rId4">
            <a:extLst/>
          </a:blip>
          <a:srcRect l="19139" t="15577" r="12015" b="15577"/>
          <a:stretch>
            <a:fillRect/>
          </a:stretch>
        </p:blipFill>
        <p:spPr>
          <a:xfrm>
            <a:off x="796662" y="8542994"/>
            <a:ext cx="4098660" cy="230549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37" name="Shape 437"/>
          <p:cNvSpPr/>
          <p:nvPr/>
        </p:nvSpPr>
        <p:spPr>
          <a:xfrm>
            <a:off x="480159" y="3029384"/>
            <a:ext cx="5071656" cy="2430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>
            <a:lvl1pPr algn="l" defTabSz="914400">
              <a:defRPr sz="45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Data coupling from multiple modules - examples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/>
          </p:cNvSpPr>
          <p:nvPr>
            <p:ph type="sldNum" sz="quarter" idx="2"/>
          </p:nvPr>
        </p:nvSpPr>
        <p:spPr>
          <a:xfrm>
            <a:off x="21939019" y="12570154"/>
            <a:ext cx="702339" cy="792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defTabSz="914400">
              <a:defRPr sz="3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440" name="Shape 440"/>
          <p:cNvSpPr>
            <a:spLocks noGrp="1"/>
          </p:cNvSpPr>
          <p:nvPr>
            <p:ph type="title"/>
          </p:nvPr>
        </p:nvSpPr>
        <p:spPr>
          <a:xfrm>
            <a:off x="1676400" y="1070215"/>
            <a:ext cx="21031200" cy="1273740"/>
          </a:xfrm>
          <a:prstGeom prst="rect">
            <a:avLst/>
          </a:prstGeom>
        </p:spPr>
        <p:txBody>
          <a:bodyPr/>
          <a:lstStyle>
            <a:lvl1pPr defTabSz="813816">
              <a:defRPr sz="6400"/>
            </a:lvl1pPr>
          </a:lstStyle>
          <a:p>
            <a:r>
              <a:t>Sample System Use-cases</a:t>
            </a:r>
          </a:p>
        </p:txBody>
      </p:sp>
      <p:sp>
        <p:nvSpPr>
          <p:cNvPr id="441" name="Shape 441"/>
          <p:cNvSpPr>
            <a:spLocks noGrp="1"/>
          </p:cNvSpPr>
          <p:nvPr>
            <p:ph type="body" idx="4294967295"/>
          </p:nvPr>
        </p:nvSpPr>
        <p:spPr>
          <a:xfrm>
            <a:off x="1231900" y="2922785"/>
            <a:ext cx="21031200" cy="9425686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b="1">
                <a:solidFill>
                  <a:srgbClr val="79797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Excuber is well suited for: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b="1">
                <a:solidFill>
                  <a:srgbClr val="797979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defTabSz="457200">
              <a:spcBef>
                <a:spcPts val="0"/>
              </a:spcBef>
              <a:buClr>
                <a:srgbClr val="797979"/>
              </a:buClr>
              <a:defRPr>
                <a:solidFill>
                  <a:srgbClr val="79797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Detection of unwanted people</a:t>
            </a:r>
          </a:p>
          <a:p>
            <a:pPr defTabSz="457200">
              <a:spcBef>
                <a:spcPts val="0"/>
              </a:spcBef>
              <a:buClr>
                <a:srgbClr val="797979"/>
              </a:buClr>
              <a:defRPr>
                <a:solidFill>
                  <a:srgbClr val="79797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Monitoring of public gathering</a:t>
            </a:r>
          </a:p>
          <a:p>
            <a:pPr defTabSz="457200">
              <a:spcBef>
                <a:spcPts val="0"/>
              </a:spcBef>
              <a:buClr>
                <a:srgbClr val="797979"/>
              </a:buClr>
              <a:defRPr>
                <a:solidFill>
                  <a:srgbClr val="79797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Securing and monitoring of buildings</a:t>
            </a:r>
          </a:p>
          <a:p>
            <a:pPr defTabSz="457200">
              <a:spcBef>
                <a:spcPts val="0"/>
              </a:spcBef>
              <a:buClr>
                <a:srgbClr val="797979"/>
              </a:buClr>
              <a:defRPr>
                <a:solidFill>
                  <a:srgbClr val="79797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Monitoring of entrances </a:t>
            </a:r>
          </a:p>
          <a:p>
            <a:pPr defTabSz="457200">
              <a:spcBef>
                <a:spcPts val="0"/>
              </a:spcBef>
              <a:buClr>
                <a:srgbClr val="797979"/>
              </a:buClr>
              <a:defRPr>
                <a:solidFill>
                  <a:srgbClr val="79797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Car detection</a:t>
            </a:r>
          </a:p>
          <a:p>
            <a:pPr defTabSz="457200">
              <a:spcBef>
                <a:spcPts val="0"/>
              </a:spcBef>
              <a:buClr>
                <a:srgbClr val="797979"/>
              </a:buClr>
              <a:defRPr>
                <a:solidFill>
                  <a:srgbClr val="79797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Analysis of non standard behaviour in crowds </a:t>
            </a:r>
          </a:p>
          <a:p>
            <a:pPr defTabSz="457200">
              <a:spcBef>
                <a:spcPts val="0"/>
              </a:spcBef>
              <a:buClr>
                <a:srgbClr val="797979"/>
              </a:buClr>
              <a:defRPr>
                <a:solidFill>
                  <a:srgbClr val="79797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Deep analytics for retail sector</a:t>
            </a:r>
          </a:p>
        </p:txBody>
      </p:sp>
      <p:sp>
        <p:nvSpPr>
          <p:cNvPr id="442" name="Shape 442"/>
          <p:cNvSpPr/>
          <p:nvPr/>
        </p:nvSpPr>
        <p:spPr>
          <a:xfrm>
            <a:off x="14463642" y="4151250"/>
            <a:ext cx="8972493" cy="2898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1BA8E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“Excuber’s implementation possibilities are endless”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/>
          </p:cNvSpPr>
          <p:nvPr>
            <p:ph type="sldNum" sz="quarter" idx="2"/>
          </p:nvPr>
        </p:nvSpPr>
        <p:spPr>
          <a:xfrm>
            <a:off x="21939019" y="12570154"/>
            <a:ext cx="702339" cy="792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defTabSz="914400">
              <a:defRPr sz="3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445" name="Shape 445"/>
          <p:cNvSpPr>
            <a:spLocks noGrp="1"/>
          </p:cNvSpPr>
          <p:nvPr>
            <p:ph type="title"/>
          </p:nvPr>
        </p:nvSpPr>
        <p:spPr>
          <a:xfrm>
            <a:off x="1676400" y="1070215"/>
            <a:ext cx="21031200" cy="1273740"/>
          </a:xfrm>
          <a:prstGeom prst="rect">
            <a:avLst/>
          </a:prstGeom>
        </p:spPr>
        <p:txBody>
          <a:bodyPr/>
          <a:lstStyle>
            <a:lvl1pPr defTabSz="813816">
              <a:defRPr sz="6400"/>
            </a:lvl1pPr>
          </a:lstStyle>
          <a:p>
            <a:r>
              <a:t>Contacts</a:t>
            </a:r>
          </a:p>
        </p:txBody>
      </p:sp>
      <p:sp>
        <p:nvSpPr>
          <p:cNvPr id="446" name="Shape 446"/>
          <p:cNvSpPr>
            <a:spLocks noGrp="1"/>
          </p:cNvSpPr>
          <p:nvPr>
            <p:ph type="body" sz="quarter" idx="4294967295"/>
          </p:nvPr>
        </p:nvSpPr>
        <p:spPr>
          <a:xfrm>
            <a:off x="2607073" y="3087290"/>
            <a:ext cx="6543760" cy="3782753"/>
          </a:xfrm>
          <a:prstGeom prst="rect">
            <a:avLst/>
          </a:prstGeom>
        </p:spPr>
        <p:txBody>
          <a:bodyPr lIns="71436" tIns="71436" rIns="71436" bIns="71436"/>
          <a:lstStyle/>
          <a:p>
            <a:pPr marL="0" indent="0" defTabSz="584200">
              <a:spcBef>
                <a:spcPts val="300"/>
              </a:spcBef>
              <a:buSzTx/>
              <a:buNone/>
              <a:defRPr sz="4000" b="1">
                <a:latin typeface="+mj-lt"/>
                <a:ea typeface="+mj-ea"/>
                <a:cs typeface="+mj-cs"/>
                <a:sym typeface="Helvetica Neue"/>
              </a:defRPr>
            </a:pPr>
            <a:r>
              <a:t>MANIPUL, s.r.o.</a:t>
            </a:r>
          </a:p>
          <a:p>
            <a:pPr marL="0" indent="0" defTabSz="584200">
              <a:spcBef>
                <a:spcPts val="300"/>
              </a:spcBef>
              <a:buSzTx/>
              <a:buNone/>
              <a:defRPr sz="4000"/>
            </a:pPr>
            <a:r>
              <a:t>Letecká 11</a:t>
            </a:r>
          </a:p>
          <a:p>
            <a:pPr marL="0" indent="0" defTabSz="584200">
              <a:spcBef>
                <a:spcPts val="300"/>
              </a:spcBef>
              <a:buSzTx/>
              <a:buNone/>
              <a:defRPr sz="4000"/>
            </a:pPr>
            <a:r>
              <a:t>SK-831 03 Bratislava</a:t>
            </a:r>
          </a:p>
          <a:p>
            <a:pPr marL="0" indent="0" defTabSz="584200">
              <a:spcBef>
                <a:spcPts val="300"/>
              </a:spcBef>
              <a:buSzTx/>
              <a:buNone/>
              <a:defRPr sz="4000"/>
            </a:pPr>
            <a:endParaRPr/>
          </a:p>
          <a:p>
            <a:pPr marL="0" indent="0" defTabSz="584200">
              <a:spcBef>
                <a:spcPts val="300"/>
              </a:spcBef>
              <a:buSzTx/>
              <a:buNone/>
              <a:defRPr sz="4000" u="sng"/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http://www.manipul.sk/</a:t>
            </a:r>
            <a:r>
              <a:rPr u="none"/>
              <a:t> </a:t>
            </a:r>
          </a:p>
        </p:txBody>
      </p:sp>
      <p:sp>
        <p:nvSpPr>
          <p:cNvPr id="447" name="Shape 447"/>
          <p:cNvSpPr/>
          <p:nvPr/>
        </p:nvSpPr>
        <p:spPr>
          <a:xfrm>
            <a:off x="11110913" y="2964720"/>
            <a:ext cx="6640599" cy="2071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normAutofit/>
          </a:bodyPr>
          <a:lstStyle/>
          <a:p>
            <a:pPr algn="l" defTabSz="584200">
              <a:spcBef>
                <a:spcPts val="300"/>
              </a:spcBef>
              <a:defRPr sz="4000" b="1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Marián Andraščík  </a:t>
            </a:r>
          </a:p>
          <a:p>
            <a:pPr algn="l" defTabSz="584200">
              <a:spcBef>
                <a:spcPts val="300"/>
              </a:spcBef>
              <a:defRPr sz="4000">
                <a:solidFill>
                  <a:srgbClr val="747474"/>
                </a:solidFill>
              </a:defRPr>
            </a:pPr>
            <a:r>
              <a:t>Manipul</a:t>
            </a:r>
          </a:p>
          <a:p>
            <a:pPr algn="l" defTabSz="584200">
              <a:spcBef>
                <a:spcPts val="300"/>
              </a:spcBef>
              <a:defRPr sz="4000" u="sng">
                <a:solidFill>
                  <a:srgbClr val="747474"/>
                </a:solidFill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andrascik@manipul.sk</a:t>
            </a:r>
            <a:r>
              <a:rPr u="none"/>
              <a:t> </a:t>
            </a:r>
          </a:p>
        </p:txBody>
      </p:sp>
      <p:sp>
        <p:nvSpPr>
          <p:cNvPr id="448" name="Shape 448"/>
          <p:cNvSpPr/>
          <p:nvPr/>
        </p:nvSpPr>
        <p:spPr>
          <a:xfrm>
            <a:off x="11110913" y="8876524"/>
            <a:ext cx="6640599" cy="273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normAutofit/>
          </a:bodyPr>
          <a:lstStyle/>
          <a:p>
            <a:pPr algn="l" defTabSz="584200">
              <a:spcBef>
                <a:spcPts val="300"/>
              </a:spcBef>
              <a:defRPr sz="4000" b="1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Jozef Baláž</a:t>
            </a:r>
          </a:p>
          <a:p>
            <a:pPr algn="l" defTabSz="584200">
              <a:spcBef>
                <a:spcPts val="300"/>
              </a:spcBef>
              <a:defRPr sz="4000">
                <a:solidFill>
                  <a:srgbClr val="747474"/>
                </a:solidFill>
              </a:defRPr>
            </a:pPr>
            <a:r>
              <a:t>Excuber</a:t>
            </a:r>
          </a:p>
          <a:p>
            <a:pPr algn="l" defTabSz="584200">
              <a:spcBef>
                <a:spcPts val="300"/>
              </a:spcBef>
              <a:defRPr sz="4000" u="sng">
                <a:solidFill>
                  <a:srgbClr val="747474"/>
                </a:solidFill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jozef.balaz@excuber.eu</a:t>
            </a:r>
            <a:r>
              <a:rPr u="none"/>
              <a:t> </a:t>
            </a:r>
          </a:p>
          <a:p>
            <a:pPr algn="l" defTabSz="584200">
              <a:spcBef>
                <a:spcPts val="300"/>
              </a:spcBef>
              <a:defRPr sz="4000">
                <a:solidFill>
                  <a:srgbClr val="747474"/>
                </a:solidFill>
              </a:defRPr>
            </a:pPr>
            <a:r>
              <a:t>+421 903 25 1234 </a:t>
            </a:r>
          </a:p>
        </p:txBody>
      </p:sp>
      <p:sp>
        <p:nvSpPr>
          <p:cNvPr id="449" name="Shape 449"/>
          <p:cNvSpPr/>
          <p:nvPr/>
        </p:nvSpPr>
        <p:spPr>
          <a:xfrm>
            <a:off x="2607073" y="8891189"/>
            <a:ext cx="6543760" cy="2731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normAutofit/>
          </a:bodyPr>
          <a:lstStyle/>
          <a:p>
            <a:pPr algn="l" defTabSz="584200">
              <a:spcBef>
                <a:spcPts val="300"/>
              </a:spcBef>
              <a:defRPr sz="4000" b="1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Excuber</a:t>
            </a:r>
          </a:p>
          <a:p>
            <a:pPr algn="l" defTabSz="584200">
              <a:spcBef>
                <a:spcPts val="300"/>
              </a:spcBef>
              <a:defRPr sz="4000">
                <a:solidFill>
                  <a:srgbClr val="747474"/>
                </a:solidFill>
              </a:defRPr>
            </a:pPr>
            <a:r>
              <a:t>Slovakia</a:t>
            </a:r>
          </a:p>
          <a:p>
            <a:pPr algn="l" defTabSz="584200">
              <a:spcBef>
                <a:spcPts val="300"/>
              </a:spcBef>
              <a:defRPr sz="4000">
                <a:solidFill>
                  <a:srgbClr val="747474"/>
                </a:solidFill>
              </a:defRPr>
            </a:pPr>
            <a:endParaRPr/>
          </a:p>
          <a:p>
            <a:pPr algn="l" defTabSz="584200">
              <a:spcBef>
                <a:spcPts val="300"/>
              </a:spcBef>
              <a:defRPr sz="4000" u="sng">
                <a:solidFill>
                  <a:srgbClr val="747474"/>
                </a:solidFill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http://excuber.eu/</a:t>
            </a:r>
            <a:r>
              <a:rPr u="none"/>
              <a:t> </a:t>
            </a:r>
          </a:p>
        </p:txBody>
      </p:sp>
      <p:sp>
        <p:nvSpPr>
          <p:cNvPr id="450" name="Shape 450"/>
          <p:cNvSpPr/>
          <p:nvPr/>
        </p:nvSpPr>
        <p:spPr>
          <a:xfrm>
            <a:off x="1176875" y="7273267"/>
            <a:ext cx="22030249" cy="2"/>
          </a:xfrm>
          <a:prstGeom prst="line">
            <a:avLst/>
          </a:prstGeom>
          <a:ln w="12700">
            <a:solidFill>
              <a:srgbClr val="1BA8E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51" name="image17.jpeg"/>
          <p:cNvPicPr>
            <a:picLocks noChangeAspect="1"/>
          </p:cNvPicPr>
          <p:nvPr/>
        </p:nvPicPr>
        <p:blipFill>
          <a:blip r:embed="rId6">
            <a:extLst/>
          </a:blip>
          <a:srcRect l="20973" t="966" r="20973" b="10065"/>
          <a:stretch>
            <a:fillRect/>
          </a:stretch>
        </p:blipFill>
        <p:spPr>
          <a:xfrm>
            <a:off x="16366619" y="7982888"/>
            <a:ext cx="2187840" cy="2235294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  <a:reflection stA="9751" endPos="40000" dir="5400000" sy="-100000" algn="bl" rotWithShape="0"/>
          </a:effectLst>
        </p:spPr>
      </p:pic>
      <p:pic>
        <p:nvPicPr>
          <p:cNvPr id="452" name="image18.jpeg"/>
          <p:cNvPicPr>
            <a:picLocks noChangeAspect="1"/>
          </p:cNvPicPr>
          <p:nvPr/>
        </p:nvPicPr>
        <p:blipFill>
          <a:blip r:embed="rId7">
            <a:extLst/>
          </a:blip>
          <a:srcRect t="21410"/>
          <a:stretch>
            <a:fillRect/>
          </a:stretch>
        </p:blipFill>
        <p:spPr>
          <a:xfrm>
            <a:off x="16407553" y="1899960"/>
            <a:ext cx="2105873" cy="2942224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  <a:reflection stA="9730" endPos="40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13816">
              <a:defRPr sz="6400"/>
            </a:lvl1pPr>
          </a:lstStyle>
          <a:p>
            <a:r>
              <a:t>Agenda</a:t>
            </a:r>
          </a:p>
        </p:txBody>
      </p:sp>
      <p:sp>
        <p:nvSpPr>
          <p:cNvPr id="231" name="Shape 231"/>
          <p:cNvSpPr>
            <a:spLocks noGrp="1"/>
          </p:cNvSpPr>
          <p:nvPr>
            <p:ph type="sldNum" sz="quarter" idx="2"/>
          </p:nvPr>
        </p:nvSpPr>
        <p:spPr>
          <a:xfrm>
            <a:off x="22065709" y="12570154"/>
            <a:ext cx="448959" cy="792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defTabSz="914400">
              <a:defRPr sz="3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1155282" y="2815908"/>
            <a:ext cx="22073435" cy="2369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1016000" indent="-1016000" algn="l">
              <a:buSzPct val="100000"/>
              <a:buAutoNum type="arabicPeriod"/>
            </a:pPr>
            <a:r>
              <a:t>What is Excuber?</a:t>
            </a:r>
          </a:p>
          <a:p>
            <a:pPr marL="1016000" indent="-1016000" algn="l">
              <a:buSzPct val="100000"/>
              <a:buAutoNum type="arabicPeriod"/>
            </a:pPr>
            <a:r>
              <a:t>Excuber modules </a:t>
            </a:r>
          </a:p>
          <a:p>
            <a:pPr marL="1016000" indent="-1016000" algn="l">
              <a:buSzPct val="100000"/>
              <a:buAutoNum type="arabicPeriod"/>
            </a:pPr>
            <a:r>
              <a:t>Sample Excuber implementation use-cases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sldNum" sz="quarter" idx="2"/>
          </p:nvPr>
        </p:nvSpPr>
        <p:spPr>
          <a:xfrm>
            <a:off x="22065709" y="12570154"/>
            <a:ext cx="448959" cy="792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defTabSz="914400">
              <a:defRPr sz="3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title"/>
          </p:nvPr>
        </p:nvSpPr>
        <p:spPr>
          <a:xfrm>
            <a:off x="1676400" y="1070215"/>
            <a:ext cx="21031200" cy="1273740"/>
          </a:xfrm>
          <a:prstGeom prst="rect">
            <a:avLst/>
          </a:prstGeom>
        </p:spPr>
        <p:txBody>
          <a:bodyPr/>
          <a:lstStyle>
            <a:lvl1pPr defTabSz="813816">
              <a:defRPr sz="6400"/>
            </a:lvl1pPr>
          </a:lstStyle>
          <a:p>
            <a:r>
              <a:t>What is Excuber?</a:t>
            </a:r>
          </a:p>
        </p:txBody>
      </p:sp>
      <p:sp>
        <p:nvSpPr>
          <p:cNvPr id="236" name="Shape 236"/>
          <p:cNvSpPr/>
          <p:nvPr/>
        </p:nvSpPr>
        <p:spPr>
          <a:xfrm>
            <a:off x="1155282" y="2815909"/>
            <a:ext cx="22073435" cy="9689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35000" indent="-635000" algn="l">
              <a:buSzPct val="100000"/>
              <a:buChar char="•"/>
              <a:defRPr>
                <a:solidFill>
                  <a:srgbClr val="797979"/>
                </a:solidFill>
              </a:defRPr>
            </a:pPr>
            <a:r>
              <a:t>Excuber is a system for automatic image processing using its modules which can significantly reduce decision making process for the end-users</a:t>
            </a:r>
          </a:p>
          <a:p>
            <a:pPr marL="635000" indent="-635000" algn="l">
              <a:buSzPct val="100000"/>
              <a:buChar char="•"/>
              <a:defRPr>
                <a:solidFill>
                  <a:srgbClr val="797979"/>
                </a:solidFill>
              </a:defRPr>
            </a:pPr>
            <a:r>
              <a:t>Simplicity of the manipulation as well as precision of the detection are the key advantages of the system</a:t>
            </a:r>
          </a:p>
          <a:p>
            <a:pPr marL="635000" indent="-635000" algn="l">
              <a:buSzPct val="100000"/>
              <a:buChar char="•"/>
              <a:defRPr>
                <a:solidFill>
                  <a:srgbClr val="797979"/>
                </a:solidFill>
              </a:defRPr>
            </a:pPr>
            <a:r>
              <a:t>Excuber can be fully customised based on client requirements</a:t>
            </a:r>
          </a:p>
          <a:p>
            <a:pPr marL="635000" indent="-635000" algn="l">
              <a:buSzPct val="100000"/>
              <a:buChar char="•"/>
              <a:defRPr>
                <a:solidFill>
                  <a:srgbClr val="797979"/>
                </a:solidFill>
              </a:defRPr>
            </a:pPr>
            <a:endParaRPr/>
          </a:p>
          <a:p>
            <a:pPr marL="635000" indent="-635000" algn="l">
              <a:buSzPct val="100000"/>
              <a:buChar char="•"/>
              <a:defRPr>
                <a:solidFill>
                  <a:srgbClr val="797979"/>
                </a:solidFill>
              </a:defRPr>
            </a:pPr>
            <a:r>
              <a:t>Excuber modules:</a:t>
            </a:r>
          </a:p>
          <a:p>
            <a:pPr marL="1549400" lvl="1" indent="-635000" algn="l">
              <a:buSzPct val="100000"/>
              <a:buChar char="•"/>
              <a:defRPr sz="3500">
                <a:solidFill>
                  <a:srgbClr val="797979"/>
                </a:solidFill>
              </a:defRPr>
            </a:pPr>
            <a:r>
              <a:t>Face detection &amp; recognition</a:t>
            </a:r>
          </a:p>
          <a:p>
            <a:pPr marL="1549400" lvl="1" indent="-635000" algn="l">
              <a:buSzPct val="100000"/>
              <a:buChar char="•"/>
              <a:defRPr sz="3500">
                <a:solidFill>
                  <a:srgbClr val="797979"/>
                </a:solidFill>
              </a:defRPr>
            </a:pPr>
            <a:r>
              <a:t>Object detection</a:t>
            </a:r>
          </a:p>
          <a:p>
            <a:pPr marL="1549400" lvl="1" indent="-635000" algn="l">
              <a:buSzPct val="100000"/>
              <a:buChar char="•"/>
              <a:defRPr sz="3500">
                <a:solidFill>
                  <a:srgbClr val="797979"/>
                </a:solidFill>
              </a:defRPr>
            </a:pPr>
            <a:r>
              <a:t>Color detection</a:t>
            </a:r>
          </a:p>
          <a:p>
            <a:pPr marL="1549400" lvl="1" indent="-635000" algn="l">
              <a:buSzPct val="100000"/>
              <a:buChar char="•"/>
              <a:defRPr sz="3500">
                <a:solidFill>
                  <a:srgbClr val="797979"/>
                </a:solidFill>
              </a:defRPr>
            </a:pPr>
            <a:r>
              <a:t>Movement detection</a:t>
            </a:r>
          </a:p>
          <a:p>
            <a:pPr marL="1549400" lvl="1" indent="-635000" algn="l">
              <a:buSzPct val="100000"/>
              <a:buChar char="•"/>
              <a:defRPr sz="3500">
                <a:solidFill>
                  <a:srgbClr val="797979"/>
                </a:solidFill>
              </a:defRPr>
            </a:pPr>
            <a:r>
              <a:t>Anomaly detection</a:t>
            </a:r>
          </a:p>
          <a:p>
            <a:pPr marL="1549400" lvl="1" indent="-635000" algn="l">
              <a:buSzPct val="100000"/>
              <a:buChar char="•"/>
              <a:defRPr sz="3500">
                <a:solidFill>
                  <a:srgbClr val="797979"/>
                </a:solidFill>
              </a:defRPr>
            </a:pPr>
            <a:r>
              <a:t>License plate detection [EU &amp; US]</a:t>
            </a:r>
          </a:p>
          <a:p>
            <a:pPr marL="1549400" lvl="1" indent="-635000" algn="l">
              <a:buSzPct val="100000"/>
              <a:buChar char="•"/>
              <a:defRPr sz="3500">
                <a:solidFill>
                  <a:srgbClr val="797979"/>
                </a:solidFill>
              </a:defRPr>
            </a:pPr>
            <a:r>
              <a:t>Data coupling from multiple modules</a:t>
            </a:r>
          </a:p>
          <a:p>
            <a:pPr marL="1549400" lvl="1" indent="-635000" algn="l">
              <a:buSzPct val="100000"/>
              <a:buChar char="•"/>
              <a:defRPr sz="3500">
                <a:solidFill>
                  <a:srgbClr val="797979"/>
                </a:solidFill>
              </a:defRPr>
            </a:pPr>
            <a:r>
              <a:t>Strong analytics </a:t>
            </a:r>
          </a:p>
        </p:txBody>
      </p:sp>
      <p:sp>
        <p:nvSpPr>
          <p:cNvPr id="237" name="Shape 237"/>
          <p:cNvSpPr/>
          <p:nvPr/>
        </p:nvSpPr>
        <p:spPr>
          <a:xfrm>
            <a:off x="11114413" y="8088251"/>
            <a:ext cx="11877221" cy="2898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1BA8E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“Excuber will allow you to process data from hundred’s of cameras in the blink of an eye”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sldNum" sz="quarter" idx="2"/>
          </p:nvPr>
        </p:nvSpPr>
        <p:spPr>
          <a:xfrm>
            <a:off x="22065709" y="12570154"/>
            <a:ext cx="448959" cy="792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defTabSz="914400">
              <a:defRPr sz="3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1676400" y="1070215"/>
            <a:ext cx="21031200" cy="1273740"/>
          </a:xfrm>
          <a:prstGeom prst="rect">
            <a:avLst/>
          </a:prstGeom>
        </p:spPr>
        <p:txBody>
          <a:bodyPr/>
          <a:lstStyle>
            <a:lvl1pPr defTabSz="813816">
              <a:defRPr sz="6400"/>
            </a:lvl1pPr>
          </a:lstStyle>
          <a:p>
            <a:r>
              <a:t>Excuber - Technical Components</a:t>
            </a:r>
          </a:p>
        </p:txBody>
      </p:sp>
      <p:pic>
        <p:nvPicPr>
          <p:cNvPr id="241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5080" y="3998062"/>
            <a:ext cx="956240" cy="956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72679" y="8925397"/>
            <a:ext cx="1189431" cy="2409836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/>
        </p:nvSpPr>
        <p:spPr>
          <a:xfrm rot="5337383">
            <a:off x="2116437" y="5247606"/>
            <a:ext cx="878758" cy="413741"/>
          </a:xfrm>
          <a:prstGeom prst="rightArrow">
            <a:avLst>
              <a:gd name="adj1" fmla="val 22643"/>
              <a:gd name="adj2" fmla="val 8530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Shape 244"/>
          <p:cNvSpPr/>
          <p:nvPr/>
        </p:nvSpPr>
        <p:spPr>
          <a:xfrm rot="10753590">
            <a:off x="14042896" y="7074459"/>
            <a:ext cx="892726" cy="391455"/>
          </a:xfrm>
          <a:prstGeom prst="rightArrow">
            <a:avLst>
              <a:gd name="adj1" fmla="val 22643"/>
              <a:gd name="adj2" fmla="val 9016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5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9952" y="9353852"/>
            <a:ext cx="3003626" cy="1738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461" y="4009597"/>
            <a:ext cx="956240" cy="956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5955" y="3998062"/>
            <a:ext cx="956241" cy="956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3829" y="4009597"/>
            <a:ext cx="956241" cy="956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85031" y="6413667"/>
            <a:ext cx="1286671" cy="171556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15225090" y="7989279"/>
            <a:ext cx="1206552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3600"/>
            </a:lvl1pPr>
          </a:lstStyle>
          <a:p>
            <a:r>
              <a:t>Rules</a:t>
            </a:r>
          </a:p>
        </p:txBody>
      </p:sp>
      <p:pic>
        <p:nvPicPr>
          <p:cNvPr id="251" name="image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662192" y="2806013"/>
            <a:ext cx="3392292" cy="2906064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/>
          <p:nvPr/>
        </p:nvSpPr>
        <p:spPr>
          <a:xfrm>
            <a:off x="12838106" y="5630229"/>
            <a:ext cx="2214678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3600"/>
            </a:lvl1pPr>
          </a:lstStyle>
          <a:p>
            <a:r>
              <a:t>Other data</a:t>
            </a:r>
          </a:p>
        </p:txBody>
      </p:sp>
      <p:sp>
        <p:nvSpPr>
          <p:cNvPr id="253" name="Shape 253"/>
          <p:cNvSpPr/>
          <p:nvPr/>
        </p:nvSpPr>
        <p:spPr>
          <a:xfrm>
            <a:off x="12359847" y="3201761"/>
            <a:ext cx="1997177" cy="804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300"/>
            </a:pPr>
            <a:r>
              <a:t>Wanted faces </a:t>
            </a:r>
          </a:p>
          <a:p>
            <a:pPr defTabSz="584200">
              <a:defRPr sz="2300"/>
            </a:pPr>
            <a:r>
              <a:t>database</a:t>
            </a:r>
          </a:p>
        </p:txBody>
      </p:sp>
      <p:sp>
        <p:nvSpPr>
          <p:cNvPr id="254" name="Shape 254"/>
          <p:cNvSpPr/>
          <p:nvPr/>
        </p:nvSpPr>
        <p:spPr>
          <a:xfrm>
            <a:off x="12214555" y="4084304"/>
            <a:ext cx="2469770" cy="349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1700"/>
            </a:lvl1pPr>
          </a:lstStyle>
          <a:p>
            <a:r>
              <a:t>Stolen cars license plates</a:t>
            </a:r>
          </a:p>
        </p:txBody>
      </p:sp>
      <p:sp>
        <p:nvSpPr>
          <p:cNvPr id="255" name="Shape 255"/>
          <p:cNvSpPr/>
          <p:nvPr/>
        </p:nvSpPr>
        <p:spPr>
          <a:xfrm>
            <a:off x="12214552" y="4556114"/>
            <a:ext cx="2430477" cy="65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1800"/>
            </a:pPr>
            <a:r>
              <a:t>Any other unstructured</a:t>
            </a:r>
          </a:p>
          <a:p>
            <a:pPr defTabSz="584200">
              <a:defRPr sz="1800"/>
            </a:pPr>
            <a:r>
              <a:t>data source</a:t>
            </a:r>
          </a:p>
        </p:txBody>
      </p:sp>
      <p:sp>
        <p:nvSpPr>
          <p:cNvPr id="256" name="Shape 256"/>
          <p:cNvSpPr/>
          <p:nvPr/>
        </p:nvSpPr>
        <p:spPr>
          <a:xfrm rot="5337383">
            <a:off x="2540811" y="8417007"/>
            <a:ext cx="878758" cy="413741"/>
          </a:xfrm>
          <a:prstGeom prst="rightArrow">
            <a:avLst>
              <a:gd name="adj1" fmla="val 22643"/>
              <a:gd name="adj2" fmla="val 8530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Shape 257"/>
          <p:cNvSpPr/>
          <p:nvPr/>
        </p:nvSpPr>
        <p:spPr>
          <a:xfrm rot="10605">
            <a:off x="6107110" y="9901412"/>
            <a:ext cx="2504724" cy="671219"/>
          </a:xfrm>
          <a:prstGeom prst="rightArrow">
            <a:avLst>
              <a:gd name="adj1" fmla="val 22643"/>
              <a:gd name="adj2" fmla="val 83212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8" name="Shape 258"/>
          <p:cNvSpPr/>
          <p:nvPr/>
        </p:nvSpPr>
        <p:spPr>
          <a:xfrm rot="5337383">
            <a:off x="11980436" y="5768285"/>
            <a:ext cx="878758" cy="413741"/>
          </a:xfrm>
          <a:prstGeom prst="rightArrow">
            <a:avLst>
              <a:gd name="adj1" fmla="val 22643"/>
              <a:gd name="adj2" fmla="val 8530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9" name="Shape 259"/>
          <p:cNvSpPr/>
          <p:nvPr/>
        </p:nvSpPr>
        <p:spPr>
          <a:xfrm rot="5337383">
            <a:off x="1210628" y="5261936"/>
            <a:ext cx="878758" cy="413741"/>
          </a:xfrm>
          <a:prstGeom prst="rightArrow">
            <a:avLst>
              <a:gd name="adj1" fmla="val 22643"/>
              <a:gd name="adj2" fmla="val 8530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0" name="Shape 260"/>
          <p:cNvSpPr/>
          <p:nvPr/>
        </p:nvSpPr>
        <p:spPr>
          <a:xfrm rot="5337383">
            <a:off x="3022246" y="5292345"/>
            <a:ext cx="878758" cy="413740"/>
          </a:xfrm>
          <a:prstGeom prst="rightArrow">
            <a:avLst>
              <a:gd name="adj1" fmla="val 22643"/>
              <a:gd name="adj2" fmla="val 8530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1" name="Shape 261"/>
          <p:cNvSpPr/>
          <p:nvPr/>
        </p:nvSpPr>
        <p:spPr>
          <a:xfrm rot="5337383">
            <a:off x="3928057" y="5261936"/>
            <a:ext cx="878758" cy="413741"/>
          </a:xfrm>
          <a:prstGeom prst="rightArrow">
            <a:avLst>
              <a:gd name="adj1" fmla="val 22643"/>
              <a:gd name="adj2" fmla="val 8530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3411330" y="8299881"/>
            <a:ext cx="2527403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3600"/>
            </a:lvl1pPr>
          </a:lstStyle>
          <a:p>
            <a:r>
              <a:t>Notifications</a:t>
            </a:r>
          </a:p>
        </p:txBody>
      </p:sp>
      <p:sp>
        <p:nvSpPr>
          <p:cNvPr id="263" name="Shape 263"/>
          <p:cNvSpPr/>
          <p:nvPr/>
        </p:nvSpPr>
        <p:spPr>
          <a:xfrm>
            <a:off x="6170243" y="10420781"/>
            <a:ext cx="1579169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3600"/>
            </a:lvl1pPr>
          </a:lstStyle>
          <a:p>
            <a:r>
              <a:t>Actions</a:t>
            </a:r>
          </a:p>
        </p:txBody>
      </p:sp>
      <p:sp>
        <p:nvSpPr>
          <p:cNvPr id="264" name="Shape 264"/>
          <p:cNvSpPr/>
          <p:nvPr/>
        </p:nvSpPr>
        <p:spPr>
          <a:xfrm rot="16164871">
            <a:off x="9452292" y="5760392"/>
            <a:ext cx="1017121" cy="386622"/>
          </a:xfrm>
          <a:prstGeom prst="leftRightArrow">
            <a:avLst>
              <a:gd name="adj1" fmla="val 20578"/>
              <a:gd name="adj2" fmla="val 94521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67" name="Group 267"/>
          <p:cNvGrpSpPr/>
          <p:nvPr/>
        </p:nvGrpSpPr>
        <p:grpSpPr>
          <a:xfrm>
            <a:off x="923427" y="6510393"/>
            <a:ext cx="12871774" cy="1243733"/>
            <a:chOff x="0" y="0"/>
            <a:chExt cx="12871773" cy="1243731"/>
          </a:xfrm>
        </p:grpSpPr>
        <p:sp>
          <p:nvSpPr>
            <p:cNvPr id="265" name="Shape 265"/>
            <p:cNvSpPr/>
            <p:nvPr/>
          </p:nvSpPr>
          <p:spPr>
            <a:xfrm>
              <a:off x="0" y="-1"/>
              <a:ext cx="12871774" cy="1243732"/>
            </a:xfrm>
            <a:prstGeom prst="roundRect">
              <a:avLst>
                <a:gd name="adj" fmla="val 7991"/>
              </a:avLst>
            </a:prstGeom>
            <a:solidFill>
              <a:srgbClr val="1BA8E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80697" y="90603"/>
              <a:ext cx="3321212" cy="919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>
              <a:lvl1pPr algn="l" defTabSz="914400">
                <a:lnSpc>
                  <a:spcPct val="60000"/>
                </a:lnSpc>
                <a:defRPr sz="4900">
                  <a:solidFill>
                    <a:srgbClr val="FFFFFF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r>
                <a:t>EXCUBER</a:t>
              </a:r>
            </a:p>
          </p:txBody>
        </p:sp>
      </p:grpSp>
      <p:sp>
        <p:nvSpPr>
          <p:cNvPr id="268" name="Shape 268"/>
          <p:cNvSpPr/>
          <p:nvPr/>
        </p:nvSpPr>
        <p:spPr>
          <a:xfrm>
            <a:off x="9761756" y="6697713"/>
            <a:ext cx="3702166" cy="448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300">
                <a:solidFill>
                  <a:srgbClr val="FFFFFF"/>
                </a:solidFill>
              </a:defRPr>
            </a:lvl1pPr>
          </a:lstStyle>
          <a:p>
            <a:r>
              <a:t>Face detection &amp; recognition</a:t>
            </a:r>
          </a:p>
        </p:txBody>
      </p:sp>
      <p:sp>
        <p:nvSpPr>
          <p:cNvPr id="269" name="Shape 269"/>
          <p:cNvSpPr/>
          <p:nvPr/>
        </p:nvSpPr>
        <p:spPr>
          <a:xfrm>
            <a:off x="8024569" y="7103995"/>
            <a:ext cx="2829307" cy="39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000">
                <a:solidFill>
                  <a:srgbClr val="FFFFFF"/>
                </a:solidFill>
              </a:defRPr>
            </a:lvl1pPr>
          </a:lstStyle>
          <a:p>
            <a:r>
              <a:t>License plate recognition</a:t>
            </a:r>
          </a:p>
        </p:txBody>
      </p:sp>
      <p:sp>
        <p:nvSpPr>
          <p:cNvPr id="270" name="Shape 270"/>
          <p:cNvSpPr/>
          <p:nvPr/>
        </p:nvSpPr>
        <p:spPr>
          <a:xfrm>
            <a:off x="10947349" y="7204585"/>
            <a:ext cx="2847849" cy="39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000">
                <a:solidFill>
                  <a:srgbClr val="FFFFFF"/>
                </a:solidFill>
              </a:defRPr>
            </a:lvl1pPr>
          </a:lstStyle>
          <a:p>
            <a:r>
              <a:t>Age &amp; Gender estimation</a:t>
            </a:r>
          </a:p>
        </p:txBody>
      </p:sp>
      <p:sp>
        <p:nvSpPr>
          <p:cNvPr id="271" name="Shape 271"/>
          <p:cNvSpPr/>
          <p:nvPr/>
        </p:nvSpPr>
        <p:spPr>
          <a:xfrm flipV="1">
            <a:off x="17502973" y="2892724"/>
            <a:ext cx="2" cy="9225479"/>
          </a:xfrm>
          <a:prstGeom prst="line">
            <a:avLst/>
          </a:prstGeom>
          <a:ln w="12700">
            <a:solidFill>
              <a:srgbClr val="1BA8E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18063288" y="2675144"/>
            <a:ext cx="3386988" cy="754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 anchor="ctr">
            <a:normAutofit/>
          </a:bodyPr>
          <a:lstStyle>
            <a:lvl1pPr algn="l" defTabSz="795527">
              <a:lnSpc>
                <a:spcPct val="90000"/>
              </a:lnSpc>
              <a:defRPr sz="34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Example:</a:t>
            </a:r>
          </a:p>
        </p:txBody>
      </p:sp>
      <p:pic>
        <p:nvPicPr>
          <p:cNvPr id="273" name="image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96532" y="4025012"/>
            <a:ext cx="804329" cy="804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age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685532" y="4025012"/>
            <a:ext cx="804329" cy="804329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hape 275"/>
          <p:cNvSpPr/>
          <p:nvPr/>
        </p:nvSpPr>
        <p:spPr>
          <a:xfrm rot="5337383">
            <a:off x="4833866" y="5292345"/>
            <a:ext cx="878759" cy="413740"/>
          </a:xfrm>
          <a:prstGeom prst="rightArrow">
            <a:avLst>
              <a:gd name="adj1" fmla="val 22643"/>
              <a:gd name="adj2" fmla="val 8530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6" name="Shape 276"/>
          <p:cNvSpPr/>
          <p:nvPr/>
        </p:nvSpPr>
        <p:spPr>
          <a:xfrm rot="5337383">
            <a:off x="5644369" y="5321953"/>
            <a:ext cx="878758" cy="413740"/>
          </a:xfrm>
          <a:prstGeom prst="rightArrow">
            <a:avLst>
              <a:gd name="adj1" fmla="val 22643"/>
              <a:gd name="adj2" fmla="val 8530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7" name="Shape 277"/>
          <p:cNvSpPr/>
          <p:nvPr/>
        </p:nvSpPr>
        <p:spPr>
          <a:xfrm>
            <a:off x="18125242" y="3493677"/>
            <a:ext cx="598153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584200">
              <a:defRPr sz="2300" u="sng">
                <a:solidFill>
                  <a:srgbClr val="1BA9E0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01</a:t>
            </a:r>
            <a:r>
              <a:rPr u="none"/>
              <a:t> </a:t>
            </a:r>
            <a:r>
              <a:rPr u="none">
                <a:solidFill>
                  <a:srgbClr val="79797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Excuber continuously identifies faces from a live camera</a:t>
            </a:r>
          </a:p>
        </p:txBody>
      </p:sp>
      <p:sp>
        <p:nvSpPr>
          <p:cNvPr id="278" name="Shape 278"/>
          <p:cNvSpPr/>
          <p:nvPr/>
        </p:nvSpPr>
        <p:spPr>
          <a:xfrm>
            <a:off x="18125242" y="6459089"/>
            <a:ext cx="598153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584200">
              <a:defRPr sz="2300" u="sng">
                <a:solidFill>
                  <a:srgbClr val="1BA9E0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02</a:t>
            </a:r>
            <a:r>
              <a:rPr u="none"/>
              <a:t> </a:t>
            </a:r>
            <a:r>
              <a:rPr u="none">
                <a:solidFill>
                  <a:srgbClr val="79797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Identified faces are continuously compared with face recognition database</a:t>
            </a:r>
          </a:p>
        </p:txBody>
      </p:sp>
      <p:pic>
        <p:nvPicPr>
          <p:cNvPr id="279" name="image2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222440" y="4385571"/>
            <a:ext cx="3049883" cy="171556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80" name="Shape 280"/>
          <p:cNvSpPr/>
          <p:nvPr/>
        </p:nvSpPr>
        <p:spPr>
          <a:xfrm>
            <a:off x="18125242" y="9138173"/>
            <a:ext cx="598153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584200">
              <a:defRPr sz="2300" u="sng">
                <a:solidFill>
                  <a:srgbClr val="1BA9E0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03</a:t>
            </a:r>
            <a:r>
              <a:rPr u="none"/>
              <a:t> </a:t>
            </a:r>
            <a:r>
              <a:rPr u="none">
                <a:solidFill>
                  <a:srgbClr val="79797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Sample rule: In case that a face is matched with more than 95% probability in 10 consequent frames</a:t>
            </a:r>
          </a:p>
        </p:txBody>
      </p:sp>
      <p:sp>
        <p:nvSpPr>
          <p:cNvPr id="281" name="Shape 281"/>
          <p:cNvSpPr/>
          <p:nvPr/>
        </p:nvSpPr>
        <p:spPr>
          <a:xfrm>
            <a:off x="18125242" y="10652184"/>
            <a:ext cx="598153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584200">
              <a:defRPr sz="2300" u="sng">
                <a:solidFill>
                  <a:srgbClr val="1BA9E0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04</a:t>
            </a:r>
            <a:r>
              <a:rPr u="none"/>
              <a:t> </a:t>
            </a:r>
            <a:r>
              <a:rPr u="none">
                <a:solidFill>
                  <a:srgbClr val="79797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Excuber will raise an alert with priority 1</a:t>
            </a:r>
          </a:p>
        </p:txBody>
      </p:sp>
      <p:sp>
        <p:nvSpPr>
          <p:cNvPr id="282" name="Shape 282"/>
          <p:cNvSpPr/>
          <p:nvPr/>
        </p:nvSpPr>
        <p:spPr>
          <a:xfrm>
            <a:off x="18124121" y="11457720"/>
            <a:ext cx="598153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584200">
              <a:defRPr sz="2300" u="sng">
                <a:solidFill>
                  <a:srgbClr val="1BA9E0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05</a:t>
            </a:r>
            <a:r>
              <a:rPr u="none"/>
              <a:t> </a:t>
            </a:r>
            <a:r>
              <a:rPr u="none">
                <a:solidFill>
                  <a:srgbClr val="79797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After confirmation operator will take an action</a:t>
            </a:r>
          </a:p>
        </p:txBody>
      </p:sp>
      <p:pic>
        <p:nvPicPr>
          <p:cNvPr id="283" name="image3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506995" y="7510604"/>
            <a:ext cx="1154434" cy="1154434"/>
          </a:xfrm>
          <a:prstGeom prst="rect">
            <a:avLst/>
          </a:prstGeom>
          <a:ln w="12700"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284" name="image4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28577" y="7669286"/>
            <a:ext cx="1134536" cy="1134536"/>
          </a:xfrm>
          <a:prstGeom prst="rect">
            <a:avLst/>
          </a:prstGeom>
          <a:ln w="12700"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285" name="Shape 285"/>
          <p:cNvSpPr/>
          <p:nvPr/>
        </p:nvSpPr>
        <p:spPr>
          <a:xfrm>
            <a:off x="7604638" y="6607682"/>
            <a:ext cx="1921003" cy="39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000">
                <a:solidFill>
                  <a:srgbClr val="FFFFFF"/>
                </a:solidFill>
              </a:defRPr>
            </a:lvl1pPr>
          </a:lstStyle>
          <a:p>
            <a:r>
              <a:t>Object detection</a:t>
            </a:r>
          </a:p>
        </p:txBody>
      </p:sp>
      <p:sp>
        <p:nvSpPr>
          <p:cNvPr id="286" name="Shape 286"/>
          <p:cNvSpPr/>
          <p:nvPr/>
        </p:nvSpPr>
        <p:spPr>
          <a:xfrm>
            <a:off x="5782155" y="7305344"/>
            <a:ext cx="2355343" cy="39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000">
                <a:solidFill>
                  <a:srgbClr val="FFFFFF"/>
                </a:solidFill>
              </a:defRPr>
            </a:lvl1pPr>
          </a:lstStyle>
          <a:p>
            <a:r>
              <a:t>Movement detection</a:t>
            </a:r>
          </a:p>
        </p:txBody>
      </p:sp>
      <p:pic>
        <p:nvPicPr>
          <p:cNvPr id="287" name="image7.png"/>
          <p:cNvPicPr>
            <a:picLocks noChangeAspect="1"/>
          </p:cNvPicPr>
          <p:nvPr/>
        </p:nvPicPr>
        <p:blipFill>
          <a:blip r:embed="rId11">
            <a:extLst/>
          </a:blip>
          <a:srcRect b="53427"/>
          <a:stretch>
            <a:fillRect/>
          </a:stretch>
        </p:blipFill>
        <p:spPr>
          <a:xfrm>
            <a:off x="8690850" y="4131926"/>
            <a:ext cx="2540002" cy="1182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age7.png"/>
          <p:cNvPicPr>
            <a:picLocks noChangeAspect="1"/>
          </p:cNvPicPr>
          <p:nvPr/>
        </p:nvPicPr>
        <p:blipFill>
          <a:blip r:embed="rId11">
            <a:extLst/>
          </a:blip>
          <a:srcRect b="47735"/>
          <a:stretch>
            <a:fillRect/>
          </a:stretch>
        </p:blipFill>
        <p:spPr>
          <a:xfrm>
            <a:off x="2035416" y="11382881"/>
            <a:ext cx="1892883" cy="989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8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203671" y="4719435"/>
            <a:ext cx="748973" cy="775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1" animBg="1" advAuto="0"/>
      <p:bldP spid="272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/>
          </p:cNvSpPr>
          <p:nvPr>
            <p:ph type="sldNum" sz="quarter" idx="2"/>
          </p:nvPr>
        </p:nvSpPr>
        <p:spPr>
          <a:xfrm>
            <a:off x="22065709" y="12570154"/>
            <a:ext cx="448959" cy="792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defTabSz="914400">
              <a:defRPr sz="3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1676400" y="1070215"/>
            <a:ext cx="21031200" cy="1273740"/>
          </a:xfrm>
          <a:prstGeom prst="rect">
            <a:avLst/>
          </a:prstGeom>
        </p:spPr>
        <p:txBody>
          <a:bodyPr/>
          <a:lstStyle>
            <a:lvl1pPr defTabSz="813816">
              <a:defRPr sz="6400"/>
            </a:lvl1pPr>
          </a:lstStyle>
          <a:p>
            <a:r>
              <a:t>Excuber - Functional Components</a:t>
            </a:r>
          </a:p>
        </p:txBody>
      </p:sp>
      <p:grpSp>
        <p:nvGrpSpPr>
          <p:cNvPr id="298" name="Group 298"/>
          <p:cNvGrpSpPr/>
          <p:nvPr/>
        </p:nvGrpSpPr>
        <p:grpSpPr>
          <a:xfrm>
            <a:off x="932250" y="9218735"/>
            <a:ext cx="9567254" cy="2561325"/>
            <a:chOff x="0" y="0"/>
            <a:chExt cx="9567253" cy="2561324"/>
          </a:xfrm>
        </p:grpSpPr>
        <p:grpSp>
          <p:nvGrpSpPr>
            <p:cNvPr id="296" name="Group 296"/>
            <p:cNvGrpSpPr/>
            <p:nvPr/>
          </p:nvGrpSpPr>
          <p:grpSpPr>
            <a:xfrm>
              <a:off x="-1" y="0"/>
              <a:ext cx="8305213" cy="1656079"/>
              <a:chOff x="0" y="0"/>
              <a:chExt cx="8305212" cy="1656077"/>
            </a:xfrm>
          </p:grpSpPr>
          <p:sp>
            <p:nvSpPr>
              <p:cNvPr id="293" name="Shape 293"/>
              <p:cNvSpPr/>
              <p:nvPr/>
            </p:nvSpPr>
            <p:spPr>
              <a:xfrm>
                <a:off x="0" y="0"/>
                <a:ext cx="1466521" cy="16560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91438" tIns="91438" rIns="91438" bIns="91438" numCol="1" anchor="t">
                <a:spAutoFit/>
              </a:bodyPr>
              <a:lstStyle>
                <a:lvl1pPr algn="l" defTabSz="914400">
                  <a:defRPr sz="8800">
                    <a:solidFill>
                      <a:srgbClr val="1BA9E0"/>
                    </a:solidFill>
                    <a:latin typeface="Roboto Light"/>
                    <a:ea typeface="Roboto Light"/>
                    <a:cs typeface="Roboto Light"/>
                    <a:sym typeface="Roboto Light"/>
                  </a:defRPr>
                </a:lvl1pPr>
              </a:lstStyle>
              <a:p>
                <a:r>
                  <a:t>01</a:t>
                </a:r>
              </a:p>
            </p:txBody>
          </p:sp>
          <p:sp>
            <p:nvSpPr>
              <p:cNvPr id="294" name="Shape 294"/>
              <p:cNvSpPr/>
              <p:nvPr/>
            </p:nvSpPr>
            <p:spPr>
              <a:xfrm>
                <a:off x="185475" y="1377899"/>
                <a:ext cx="1378494" cy="2"/>
              </a:xfrm>
              <a:prstGeom prst="line">
                <a:avLst/>
              </a:prstGeom>
              <a:noFill/>
              <a:ln w="50800" cap="flat">
                <a:solidFill>
                  <a:srgbClr val="1BA9E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95" name="Shape 295"/>
              <p:cNvSpPr/>
              <p:nvPr/>
            </p:nvSpPr>
            <p:spPr>
              <a:xfrm>
                <a:off x="1655703" y="243303"/>
                <a:ext cx="6649510" cy="7924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91438" tIns="91438" rIns="91438" bIns="91438" numCol="1" anchor="t">
                <a:spAutoFit/>
              </a:bodyPr>
              <a:lstStyle>
                <a:lvl1pPr algn="l" defTabSz="914400">
                  <a:defRPr sz="3600" cap="all">
                    <a:solidFill>
                      <a:srgbClr val="808080"/>
                    </a:solidFill>
                    <a:latin typeface="Roboto Light"/>
                    <a:ea typeface="Roboto Light"/>
                    <a:cs typeface="Roboto Light"/>
                    <a:sym typeface="Roboto Light"/>
                  </a:defRPr>
                </a:lvl1pPr>
              </a:lstStyle>
              <a:p>
                <a:r>
                  <a:t>Image processing modules</a:t>
                </a:r>
              </a:p>
            </p:txBody>
          </p:sp>
        </p:grpSp>
        <p:sp>
          <p:nvSpPr>
            <p:cNvPr id="297" name="Shape 297"/>
            <p:cNvSpPr/>
            <p:nvPr/>
          </p:nvSpPr>
          <p:spPr>
            <a:xfrm>
              <a:off x="-1" y="1489446"/>
              <a:ext cx="9567254" cy="1071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>
              <a:lvl1pPr algn="l" defTabSz="914400">
                <a:defRPr sz="2800">
                  <a:solidFill>
                    <a:srgbClr val="80808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Modules are processing data coming from the live cameras, video files from archive or solo images</a:t>
              </a:r>
            </a:p>
          </p:txBody>
        </p:sp>
      </p:grpSp>
      <p:grpSp>
        <p:nvGrpSpPr>
          <p:cNvPr id="302" name="Group 302"/>
          <p:cNvGrpSpPr/>
          <p:nvPr/>
        </p:nvGrpSpPr>
        <p:grpSpPr>
          <a:xfrm>
            <a:off x="916546" y="5887053"/>
            <a:ext cx="9197988" cy="1656079"/>
            <a:chOff x="0" y="0"/>
            <a:chExt cx="9197986" cy="1656077"/>
          </a:xfrm>
        </p:grpSpPr>
        <p:sp>
          <p:nvSpPr>
            <p:cNvPr id="299" name="Shape 299"/>
            <p:cNvSpPr/>
            <p:nvPr/>
          </p:nvSpPr>
          <p:spPr>
            <a:xfrm>
              <a:off x="0" y="0"/>
              <a:ext cx="1480890" cy="16560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>
              <a:lvl1pPr algn="l" defTabSz="914400">
                <a:defRPr sz="8800">
                  <a:solidFill>
                    <a:srgbClr val="82B732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1pPr>
            </a:lstStyle>
            <a:p>
              <a:r>
                <a:t>02</a:t>
              </a:r>
            </a:p>
          </p:txBody>
        </p:sp>
        <p:sp>
          <p:nvSpPr>
            <p:cNvPr id="300" name="Shape 300"/>
            <p:cNvSpPr/>
            <p:nvPr/>
          </p:nvSpPr>
          <p:spPr>
            <a:xfrm>
              <a:off x="92638" y="1350722"/>
              <a:ext cx="1391998" cy="2"/>
            </a:xfrm>
            <a:prstGeom prst="line">
              <a:avLst/>
            </a:prstGeom>
            <a:noFill/>
            <a:ln w="50800" cap="flat">
              <a:solidFill>
                <a:srgbClr val="82B732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1577266" y="241333"/>
              <a:ext cx="7620721" cy="1402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>
              <a:lvl1pPr algn="l" defTabSz="914400">
                <a:defRPr sz="3600" cap="all">
                  <a:solidFill>
                    <a:srgbClr val="808080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1pPr>
            </a:lstStyle>
            <a:p>
              <a:r>
                <a:t>processing of the data across THE whole system</a:t>
              </a:r>
            </a:p>
          </p:txBody>
        </p:sp>
      </p:grpSp>
      <p:grpSp>
        <p:nvGrpSpPr>
          <p:cNvPr id="308" name="Group 308"/>
          <p:cNvGrpSpPr/>
          <p:nvPr/>
        </p:nvGrpSpPr>
        <p:grpSpPr>
          <a:xfrm>
            <a:off x="932249" y="2716335"/>
            <a:ext cx="9567255" cy="2116825"/>
            <a:chOff x="-1" y="0"/>
            <a:chExt cx="9567253" cy="2116823"/>
          </a:xfrm>
        </p:grpSpPr>
        <p:grpSp>
          <p:nvGrpSpPr>
            <p:cNvPr id="306" name="Group 306"/>
            <p:cNvGrpSpPr/>
            <p:nvPr/>
          </p:nvGrpSpPr>
          <p:grpSpPr>
            <a:xfrm>
              <a:off x="-2" y="-1"/>
              <a:ext cx="3539426" cy="1656079"/>
              <a:chOff x="0" y="0"/>
              <a:chExt cx="3539424" cy="1656077"/>
            </a:xfrm>
          </p:grpSpPr>
          <p:sp>
            <p:nvSpPr>
              <p:cNvPr id="303" name="Shape 303"/>
              <p:cNvSpPr/>
              <p:nvPr/>
            </p:nvSpPr>
            <p:spPr>
              <a:xfrm>
                <a:off x="1747441" y="238991"/>
                <a:ext cx="1791984" cy="7924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91438" tIns="91438" rIns="91438" bIns="91438" numCol="1" anchor="t">
                <a:spAutoFit/>
              </a:bodyPr>
              <a:lstStyle>
                <a:lvl1pPr algn="l" defTabSz="914400">
                  <a:defRPr sz="3600" cap="all">
                    <a:solidFill>
                      <a:srgbClr val="808080"/>
                    </a:solidFill>
                    <a:latin typeface="Roboto Light"/>
                    <a:ea typeface="Roboto Light"/>
                    <a:cs typeface="Roboto Light"/>
                    <a:sym typeface="Roboto Light"/>
                  </a:defRPr>
                </a:lvl1pPr>
              </a:lstStyle>
              <a:p>
                <a:r>
                  <a:t>Action</a:t>
                </a:r>
              </a:p>
            </p:txBody>
          </p:sp>
          <p:sp>
            <p:nvSpPr>
              <p:cNvPr id="304" name="Shape 304"/>
              <p:cNvSpPr/>
              <p:nvPr/>
            </p:nvSpPr>
            <p:spPr>
              <a:xfrm>
                <a:off x="-1" y="-1"/>
                <a:ext cx="1466522" cy="16560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91438" tIns="91438" rIns="91438" bIns="91438" numCol="1" anchor="t">
                <a:spAutoFit/>
              </a:bodyPr>
              <a:lstStyle>
                <a:lvl1pPr algn="l" defTabSz="914400">
                  <a:defRPr sz="8800">
                    <a:solidFill>
                      <a:srgbClr val="FFD479"/>
                    </a:solidFill>
                    <a:latin typeface="Roboto Light"/>
                    <a:ea typeface="Roboto Light"/>
                    <a:cs typeface="Roboto Light"/>
                    <a:sym typeface="Roboto Light"/>
                  </a:defRPr>
                </a:lvl1pPr>
              </a:lstStyle>
              <a:p>
                <a:r>
                  <a:t>03</a:t>
                </a:r>
              </a:p>
            </p:txBody>
          </p:sp>
          <p:sp>
            <p:nvSpPr>
              <p:cNvPr id="305" name="Shape 305"/>
              <p:cNvSpPr/>
              <p:nvPr/>
            </p:nvSpPr>
            <p:spPr>
              <a:xfrm>
                <a:off x="185475" y="1377899"/>
                <a:ext cx="1378495" cy="2"/>
              </a:xfrm>
              <a:prstGeom prst="line">
                <a:avLst/>
              </a:prstGeom>
              <a:noFill/>
              <a:ln w="50800" cap="flat">
                <a:solidFill>
                  <a:srgbClr val="FFD479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07" name="Shape 307"/>
            <p:cNvSpPr/>
            <p:nvPr/>
          </p:nvSpPr>
          <p:spPr>
            <a:xfrm>
              <a:off x="-1" y="1489445"/>
              <a:ext cx="9567254" cy="6273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>
              <a:lvl1pPr algn="l" defTabSz="914400">
                <a:defRPr sz="2800">
                  <a:solidFill>
                    <a:srgbClr val="807F8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Operator will take the action based on notifications</a:t>
              </a:r>
            </a:p>
          </p:txBody>
        </p:sp>
      </p:grpSp>
      <p:grpSp>
        <p:nvGrpSpPr>
          <p:cNvPr id="311" name="Group 311"/>
          <p:cNvGrpSpPr/>
          <p:nvPr/>
        </p:nvGrpSpPr>
        <p:grpSpPr>
          <a:xfrm>
            <a:off x="10418400" y="9456834"/>
            <a:ext cx="3570116" cy="1243733"/>
            <a:chOff x="0" y="0"/>
            <a:chExt cx="3570115" cy="1243731"/>
          </a:xfrm>
        </p:grpSpPr>
        <p:sp>
          <p:nvSpPr>
            <p:cNvPr id="309" name="Shape 309"/>
            <p:cNvSpPr/>
            <p:nvPr/>
          </p:nvSpPr>
          <p:spPr>
            <a:xfrm>
              <a:off x="-1" y="-1"/>
              <a:ext cx="3570116" cy="1243732"/>
            </a:xfrm>
            <a:prstGeom prst="roundRect">
              <a:avLst>
                <a:gd name="adj" fmla="val 7991"/>
              </a:avLst>
            </a:prstGeom>
            <a:solidFill>
              <a:srgbClr val="02A1B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0" name="Shape 310"/>
            <p:cNvSpPr/>
            <p:nvPr/>
          </p:nvSpPr>
          <p:spPr>
            <a:xfrm>
              <a:off x="131496" y="90603"/>
              <a:ext cx="3321215" cy="944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>
              <a:lvl1pPr algn="l" defTabSz="914400">
                <a:defRPr sz="2500">
                  <a:solidFill>
                    <a:srgbClr val="FFFFFF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r>
                <a:t>Face detection &amp; recognition</a:t>
              </a:r>
            </a:p>
          </p:txBody>
        </p:sp>
      </p:grpSp>
      <p:grpSp>
        <p:nvGrpSpPr>
          <p:cNvPr id="314" name="Group 314"/>
          <p:cNvGrpSpPr/>
          <p:nvPr/>
        </p:nvGrpSpPr>
        <p:grpSpPr>
          <a:xfrm>
            <a:off x="14253800" y="9456834"/>
            <a:ext cx="3570116" cy="1243733"/>
            <a:chOff x="0" y="0"/>
            <a:chExt cx="3570115" cy="1243731"/>
          </a:xfrm>
        </p:grpSpPr>
        <p:sp>
          <p:nvSpPr>
            <p:cNvPr id="312" name="Shape 312"/>
            <p:cNvSpPr/>
            <p:nvPr/>
          </p:nvSpPr>
          <p:spPr>
            <a:xfrm>
              <a:off x="-1" y="-1"/>
              <a:ext cx="3570116" cy="1243732"/>
            </a:xfrm>
            <a:prstGeom prst="roundRect">
              <a:avLst>
                <a:gd name="adj" fmla="val 7991"/>
              </a:avLst>
            </a:prstGeom>
            <a:solidFill>
              <a:srgbClr val="02A1B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3" name="Shape 313"/>
            <p:cNvSpPr/>
            <p:nvPr/>
          </p:nvSpPr>
          <p:spPr>
            <a:xfrm>
              <a:off x="131496" y="90603"/>
              <a:ext cx="3321215" cy="563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>
              <a:lvl1pPr algn="l" defTabSz="914400">
                <a:lnSpc>
                  <a:spcPct val="60000"/>
                </a:lnSpc>
                <a:defRPr sz="2500">
                  <a:solidFill>
                    <a:srgbClr val="FFFFFF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r>
                <a:t>Object detection</a:t>
              </a:r>
            </a:p>
          </p:txBody>
        </p:sp>
      </p:grpSp>
      <p:grpSp>
        <p:nvGrpSpPr>
          <p:cNvPr id="317" name="Group 317"/>
          <p:cNvGrpSpPr/>
          <p:nvPr/>
        </p:nvGrpSpPr>
        <p:grpSpPr>
          <a:xfrm>
            <a:off x="18089200" y="9456834"/>
            <a:ext cx="3570116" cy="1243733"/>
            <a:chOff x="0" y="0"/>
            <a:chExt cx="3570115" cy="1243731"/>
          </a:xfrm>
        </p:grpSpPr>
        <p:sp>
          <p:nvSpPr>
            <p:cNvPr id="315" name="Shape 315"/>
            <p:cNvSpPr/>
            <p:nvPr/>
          </p:nvSpPr>
          <p:spPr>
            <a:xfrm>
              <a:off x="-1" y="-1"/>
              <a:ext cx="3570116" cy="1243732"/>
            </a:xfrm>
            <a:prstGeom prst="roundRect">
              <a:avLst>
                <a:gd name="adj" fmla="val 7991"/>
              </a:avLst>
            </a:prstGeom>
            <a:solidFill>
              <a:srgbClr val="02A1B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>
              <a:off x="131496" y="90603"/>
              <a:ext cx="3321215" cy="563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>
              <a:lvl1pPr algn="l" defTabSz="914400">
                <a:defRPr sz="2500">
                  <a:solidFill>
                    <a:srgbClr val="FFFFFF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r>
                <a:t>Color detection</a:t>
              </a:r>
            </a:p>
          </p:txBody>
        </p:sp>
      </p:grpSp>
      <p:grpSp>
        <p:nvGrpSpPr>
          <p:cNvPr id="320" name="Group 320"/>
          <p:cNvGrpSpPr/>
          <p:nvPr/>
        </p:nvGrpSpPr>
        <p:grpSpPr>
          <a:xfrm>
            <a:off x="10418400" y="10958630"/>
            <a:ext cx="3570116" cy="1243733"/>
            <a:chOff x="0" y="0"/>
            <a:chExt cx="3570115" cy="1243731"/>
          </a:xfrm>
        </p:grpSpPr>
        <p:sp>
          <p:nvSpPr>
            <p:cNvPr id="318" name="Shape 318"/>
            <p:cNvSpPr/>
            <p:nvPr/>
          </p:nvSpPr>
          <p:spPr>
            <a:xfrm>
              <a:off x="-1" y="-1"/>
              <a:ext cx="3570116" cy="1243732"/>
            </a:xfrm>
            <a:prstGeom prst="roundRect">
              <a:avLst>
                <a:gd name="adj" fmla="val 7991"/>
              </a:avLst>
            </a:prstGeom>
            <a:solidFill>
              <a:srgbClr val="02A1B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9" name="Shape 319"/>
            <p:cNvSpPr/>
            <p:nvPr/>
          </p:nvSpPr>
          <p:spPr>
            <a:xfrm>
              <a:off x="131496" y="90603"/>
              <a:ext cx="3321215" cy="563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>
              <a:lvl1pPr algn="l" defTabSz="914400">
                <a:defRPr sz="2500">
                  <a:solidFill>
                    <a:srgbClr val="FFFFFF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r>
                <a:t>Movement detection</a:t>
              </a:r>
            </a:p>
          </p:txBody>
        </p:sp>
      </p:grpSp>
      <p:grpSp>
        <p:nvGrpSpPr>
          <p:cNvPr id="323" name="Group 323"/>
          <p:cNvGrpSpPr/>
          <p:nvPr/>
        </p:nvGrpSpPr>
        <p:grpSpPr>
          <a:xfrm>
            <a:off x="14253800" y="10958630"/>
            <a:ext cx="3570116" cy="1243733"/>
            <a:chOff x="0" y="0"/>
            <a:chExt cx="3570115" cy="1243731"/>
          </a:xfrm>
        </p:grpSpPr>
        <p:sp>
          <p:nvSpPr>
            <p:cNvPr id="321" name="Shape 321"/>
            <p:cNvSpPr/>
            <p:nvPr/>
          </p:nvSpPr>
          <p:spPr>
            <a:xfrm>
              <a:off x="-1" y="-1"/>
              <a:ext cx="3570116" cy="1243732"/>
            </a:xfrm>
            <a:prstGeom prst="roundRect">
              <a:avLst>
                <a:gd name="adj" fmla="val 7991"/>
              </a:avLst>
            </a:prstGeom>
            <a:solidFill>
              <a:srgbClr val="02A1B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>
              <a:off x="131496" y="90603"/>
              <a:ext cx="3321215" cy="563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>
              <a:lvl1pPr algn="l" defTabSz="914400">
                <a:defRPr sz="2500">
                  <a:solidFill>
                    <a:srgbClr val="FFFFFF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r>
                <a:t>Anomaly detection</a:t>
              </a:r>
            </a:p>
          </p:txBody>
        </p:sp>
      </p:grpSp>
      <p:grpSp>
        <p:nvGrpSpPr>
          <p:cNvPr id="326" name="Group 326"/>
          <p:cNvGrpSpPr/>
          <p:nvPr/>
        </p:nvGrpSpPr>
        <p:grpSpPr>
          <a:xfrm>
            <a:off x="18089200" y="10958630"/>
            <a:ext cx="3570116" cy="1243733"/>
            <a:chOff x="0" y="0"/>
            <a:chExt cx="3570115" cy="1243731"/>
          </a:xfrm>
        </p:grpSpPr>
        <p:sp>
          <p:nvSpPr>
            <p:cNvPr id="324" name="Shape 324"/>
            <p:cNvSpPr/>
            <p:nvPr/>
          </p:nvSpPr>
          <p:spPr>
            <a:xfrm>
              <a:off x="-1" y="-1"/>
              <a:ext cx="3570116" cy="1243732"/>
            </a:xfrm>
            <a:prstGeom prst="roundRect">
              <a:avLst>
                <a:gd name="adj" fmla="val 7991"/>
              </a:avLst>
            </a:prstGeom>
            <a:solidFill>
              <a:srgbClr val="02A1B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5" name="Shape 325"/>
            <p:cNvSpPr/>
            <p:nvPr/>
          </p:nvSpPr>
          <p:spPr>
            <a:xfrm>
              <a:off x="131496" y="90603"/>
              <a:ext cx="3321215" cy="944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>
              <a:lvl1pPr algn="l" defTabSz="914400">
                <a:defRPr sz="2500">
                  <a:solidFill>
                    <a:srgbClr val="FFFFFF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r>
                <a:t>License plate detection</a:t>
              </a:r>
            </a:p>
          </p:txBody>
        </p:sp>
      </p:grpSp>
      <p:sp>
        <p:nvSpPr>
          <p:cNvPr id="327" name="Shape 327"/>
          <p:cNvSpPr/>
          <p:nvPr/>
        </p:nvSpPr>
        <p:spPr>
          <a:xfrm rot="16200000">
            <a:off x="17946160" y="6945356"/>
            <a:ext cx="9230620" cy="1273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73" y="9004"/>
                </a:moveTo>
                <a:lnTo>
                  <a:pt x="19973" y="0"/>
                </a:lnTo>
                <a:lnTo>
                  <a:pt x="21600" y="10800"/>
                </a:lnTo>
                <a:lnTo>
                  <a:pt x="19973" y="21600"/>
                </a:lnTo>
                <a:lnTo>
                  <a:pt x="19973" y="12596"/>
                </a:lnTo>
                <a:lnTo>
                  <a:pt x="0" y="12596"/>
                </a:lnTo>
                <a:lnTo>
                  <a:pt x="0" y="9004"/>
                </a:lnTo>
                <a:close/>
              </a:path>
            </a:pathLst>
          </a:custGeom>
          <a:solidFill>
            <a:srgbClr val="02A1B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30" name="Group 330"/>
          <p:cNvGrpSpPr/>
          <p:nvPr/>
        </p:nvGrpSpPr>
        <p:grpSpPr>
          <a:xfrm>
            <a:off x="11159789" y="5640043"/>
            <a:ext cx="3570116" cy="1243733"/>
            <a:chOff x="0" y="0"/>
            <a:chExt cx="3570115" cy="1243731"/>
          </a:xfrm>
        </p:grpSpPr>
        <p:sp>
          <p:nvSpPr>
            <p:cNvPr id="328" name="Shape 328"/>
            <p:cNvSpPr/>
            <p:nvPr/>
          </p:nvSpPr>
          <p:spPr>
            <a:xfrm>
              <a:off x="-1" y="-1"/>
              <a:ext cx="3570116" cy="1243732"/>
            </a:xfrm>
            <a:prstGeom prst="roundRect">
              <a:avLst>
                <a:gd name="adj" fmla="val 7991"/>
              </a:avLst>
            </a:prstGeom>
            <a:solidFill>
              <a:srgbClr val="82B83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9" name="Shape 329"/>
            <p:cNvSpPr/>
            <p:nvPr/>
          </p:nvSpPr>
          <p:spPr>
            <a:xfrm>
              <a:off x="131496" y="90603"/>
              <a:ext cx="3321215" cy="944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>
              <a:lvl1pPr algn="l" defTabSz="914400">
                <a:defRPr sz="2500">
                  <a:solidFill>
                    <a:srgbClr val="FFFFFF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r>
                <a:t>Filtering of false positive data</a:t>
              </a:r>
            </a:p>
          </p:txBody>
        </p:sp>
      </p:grpSp>
      <p:grpSp>
        <p:nvGrpSpPr>
          <p:cNvPr id="333" name="Group 333"/>
          <p:cNvGrpSpPr/>
          <p:nvPr/>
        </p:nvGrpSpPr>
        <p:grpSpPr>
          <a:xfrm>
            <a:off x="15045989" y="5640043"/>
            <a:ext cx="3570116" cy="1243733"/>
            <a:chOff x="0" y="0"/>
            <a:chExt cx="3570115" cy="1243731"/>
          </a:xfrm>
        </p:grpSpPr>
        <p:sp>
          <p:nvSpPr>
            <p:cNvPr id="331" name="Shape 331"/>
            <p:cNvSpPr/>
            <p:nvPr/>
          </p:nvSpPr>
          <p:spPr>
            <a:xfrm>
              <a:off x="-1" y="-1"/>
              <a:ext cx="3570116" cy="1243732"/>
            </a:xfrm>
            <a:prstGeom prst="roundRect">
              <a:avLst>
                <a:gd name="adj" fmla="val 7991"/>
              </a:avLst>
            </a:prstGeom>
            <a:solidFill>
              <a:srgbClr val="82B83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>
              <a:off x="131496" y="90603"/>
              <a:ext cx="3321215" cy="944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>
              <a:lvl1pPr algn="l" defTabSz="914400">
                <a:defRPr sz="2500">
                  <a:solidFill>
                    <a:srgbClr val="FFFFFF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r>
                <a:t>Comparing results with configured rules</a:t>
              </a:r>
            </a:p>
          </p:txBody>
        </p:sp>
      </p:grpSp>
      <p:grpSp>
        <p:nvGrpSpPr>
          <p:cNvPr id="336" name="Group 336"/>
          <p:cNvGrpSpPr/>
          <p:nvPr/>
        </p:nvGrpSpPr>
        <p:grpSpPr>
          <a:xfrm>
            <a:off x="15045989" y="6973667"/>
            <a:ext cx="3570116" cy="1243733"/>
            <a:chOff x="0" y="0"/>
            <a:chExt cx="3570115" cy="1243731"/>
          </a:xfrm>
        </p:grpSpPr>
        <p:sp>
          <p:nvSpPr>
            <p:cNvPr id="334" name="Shape 334"/>
            <p:cNvSpPr/>
            <p:nvPr/>
          </p:nvSpPr>
          <p:spPr>
            <a:xfrm>
              <a:off x="-1" y="-1"/>
              <a:ext cx="3570116" cy="1243732"/>
            </a:xfrm>
            <a:prstGeom prst="roundRect">
              <a:avLst>
                <a:gd name="adj" fmla="val 7991"/>
              </a:avLst>
            </a:prstGeom>
            <a:solidFill>
              <a:srgbClr val="82B83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35" name="Shape 335"/>
            <p:cNvSpPr/>
            <p:nvPr/>
          </p:nvSpPr>
          <p:spPr>
            <a:xfrm>
              <a:off x="131496" y="90603"/>
              <a:ext cx="3321215" cy="563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>
              <a:lvl1pPr algn="l" defTabSz="914400">
                <a:defRPr sz="2500">
                  <a:solidFill>
                    <a:srgbClr val="FFFFFF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r>
                <a:t>Trigger notifications</a:t>
              </a:r>
            </a:p>
          </p:txBody>
        </p:sp>
      </p:grpSp>
      <p:grpSp>
        <p:nvGrpSpPr>
          <p:cNvPr id="339" name="Group 339"/>
          <p:cNvGrpSpPr/>
          <p:nvPr/>
        </p:nvGrpSpPr>
        <p:grpSpPr>
          <a:xfrm>
            <a:off x="14253800" y="3152881"/>
            <a:ext cx="3570116" cy="1243733"/>
            <a:chOff x="0" y="0"/>
            <a:chExt cx="3570115" cy="1243731"/>
          </a:xfrm>
        </p:grpSpPr>
        <p:sp>
          <p:nvSpPr>
            <p:cNvPr id="337" name="Shape 337"/>
            <p:cNvSpPr/>
            <p:nvPr/>
          </p:nvSpPr>
          <p:spPr>
            <a:xfrm>
              <a:off x="-1" y="-1"/>
              <a:ext cx="3570116" cy="1243732"/>
            </a:xfrm>
            <a:prstGeom prst="roundRect">
              <a:avLst>
                <a:gd name="adj" fmla="val 7991"/>
              </a:avLst>
            </a:prstGeom>
            <a:solidFill>
              <a:srgbClr val="FFD4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131496" y="90603"/>
              <a:ext cx="3321215" cy="563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>
              <a:lvl1pPr defTabSz="914400">
                <a:lnSpc>
                  <a:spcPct val="60000"/>
                </a:lnSpc>
                <a:defRPr sz="2500">
                  <a:solidFill>
                    <a:srgbClr val="FFFFFF"/>
                  </a:solidFill>
                  <a:latin typeface="Lato Semibold"/>
                  <a:ea typeface="Lato Semibold"/>
                  <a:cs typeface="Lato Semibold"/>
                  <a:sym typeface="Lato Semibold"/>
                </a:defRPr>
              </a:lvl1pPr>
            </a:lstStyle>
            <a:p>
              <a:r>
                <a:t>Action</a:t>
              </a:r>
            </a:p>
          </p:txBody>
        </p:sp>
      </p:grpSp>
      <p:grpSp>
        <p:nvGrpSpPr>
          <p:cNvPr id="342" name="Group 342"/>
          <p:cNvGrpSpPr/>
          <p:nvPr/>
        </p:nvGrpSpPr>
        <p:grpSpPr>
          <a:xfrm>
            <a:off x="11159789" y="6973667"/>
            <a:ext cx="3570116" cy="1243733"/>
            <a:chOff x="0" y="0"/>
            <a:chExt cx="3570115" cy="1243731"/>
          </a:xfrm>
        </p:grpSpPr>
        <p:sp>
          <p:nvSpPr>
            <p:cNvPr id="340" name="Shape 340"/>
            <p:cNvSpPr/>
            <p:nvPr/>
          </p:nvSpPr>
          <p:spPr>
            <a:xfrm>
              <a:off x="-1" y="-1"/>
              <a:ext cx="3570116" cy="1243732"/>
            </a:xfrm>
            <a:prstGeom prst="roundRect">
              <a:avLst>
                <a:gd name="adj" fmla="val 7991"/>
              </a:avLst>
            </a:prstGeom>
            <a:solidFill>
              <a:srgbClr val="82B83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131496" y="90603"/>
              <a:ext cx="3321215" cy="944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>
              <a:lvl1pPr algn="l" defTabSz="914400">
                <a:defRPr sz="2500">
                  <a:solidFill>
                    <a:srgbClr val="FFFFFF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r>
                <a:t>Data coupling from multiple modules</a:t>
              </a:r>
            </a:p>
          </p:txBody>
        </p:sp>
      </p:grpSp>
      <p:grpSp>
        <p:nvGrpSpPr>
          <p:cNvPr id="345" name="Group 345"/>
          <p:cNvGrpSpPr/>
          <p:nvPr/>
        </p:nvGrpSpPr>
        <p:grpSpPr>
          <a:xfrm>
            <a:off x="18791123" y="5623820"/>
            <a:ext cx="2126801" cy="2605808"/>
            <a:chOff x="0" y="0"/>
            <a:chExt cx="2126800" cy="2605807"/>
          </a:xfrm>
        </p:grpSpPr>
        <p:sp>
          <p:nvSpPr>
            <p:cNvPr id="343" name="Shape 343"/>
            <p:cNvSpPr/>
            <p:nvPr/>
          </p:nvSpPr>
          <p:spPr>
            <a:xfrm>
              <a:off x="-1" y="-1"/>
              <a:ext cx="2085654" cy="2605808"/>
            </a:xfrm>
            <a:prstGeom prst="roundRect">
              <a:avLst>
                <a:gd name="adj" fmla="val 4645"/>
              </a:avLst>
            </a:prstGeom>
            <a:solidFill>
              <a:srgbClr val="82B83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131496" y="90603"/>
              <a:ext cx="1995304" cy="944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>
              <a:lvl1pPr algn="l" defTabSz="914400">
                <a:defRPr sz="2500">
                  <a:solidFill>
                    <a:srgbClr val="FFFFFF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r>
                <a:t>Strong analytics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1" animBg="1" advAuto="0"/>
      <p:bldP spid="298" grpId="2" animBg="1" advAuto="0"/>
      <p:bldP spid="302" grpId="3" animBg="1" advAuto="0"/>
      <p:bldP spid="308" grpId="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/>
          </p:cNvSpPr>
          <p:nvPr>
            <p:ph type="sldNum" sz="quarter" idx="2"/>
          </p:nvPr>
        </p:nvSpPr>
        <p:spPr>
          <a:xfrm>
            <a:off x="22065709" y="12570154"/>
            <a:ext cx="448959" cy="792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defTabSz="914400">
              <a:defRPr sz="3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xfrm>
            <a:off x="1676400" y="1070215"/>
            <a:ext cx="21031200" cy="1273740"/>
          </a:xfrm>
          <a:prstGeom prst="rect">
            <a:avLst/>
          </a:prstGeom>
        </p:spPr>
        <p:txBody>
          <a:bodyPr/>
          <a:lstStyle>
            <a:lvl1pPr defTabSz="813816">
              <a:defRPr sz="6400"/>
            </a:lvl1pPr>
          </a:lstStyle>
          <a:p>
            <a:r>
              <a:t>Excuber - Detailed Functionality Description</a:t>
            </a:r>
          </a:p>
        </p:txBody>
      </p:sp>
      <p:sp>
        <p:nvSpPr>
          <p:cNvPr id="349" name="Shape 349"/>
          <p:cNvSpPr>
            <a:spLocks noGrp="1"/>
          </p:cNvSpPr>
          <p:nvPr>
            <p:ph type="body" idx="4294967295"/>
          </p:nvPr>
        </p:nvSpPr>
        <p:spPr>
          <a:xfrm>
            <a:off x="1231900" y="2825749"/>
            <a:ext cx="21031200" cy="9522723"/>
          </a:xfrm>
          <a:prstGeom prst="rect">
            <a:avLst/>
          </a:prstGeom>
        </p:spPr>
        <p:txBody>
          <a:bodyPr numCol="2" spcCol="1051560"/>
          <a:lstStyle/>
          <a:p>
            <a:pPr marL="0" indent="0" defTabSz="388620">
              <a:spcBef>
                <a:spcPts val="0"/>
              </a:spcBef>
              <a:buSzTx/>
              <a:buNone/>
              <a:defRPr sz="3400" b="1">
                <a:solidFill>
                  <a:srgbClr val="79797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Data entry into the system:</a:t>
            </a:r>
          </a:p>
          <a:p>
            <a:pPr marL="377825" indent="-377825" defTabSz="777240">
              <a:spcBef>
                <a:spcPts val="0"/>
              </a:spcBef>
              <a:buClr>
                <a:srgbClr val="1BA8E1"/>
              </a:buClr>
              <a:buChar char="o"/>
              <a:defRPr sz="29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Excuber is able to process live video feed via RTMP protocol, images send via Wifi network or videos &amp; images stored in archive</a:t>
            </a:r>
          </a:p>
          <a:p>
            <a:pPr marL="0" indent="0" defTabSz="777240">
              <a:spcBef>
                <a:spcPts val="0"/>
              </a:spcBef>
              <a:buSzTx/>
              <a:buNone/>
              <a:defRPr sz="29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0" indent="0" defTabSz="388620">
              <a:spcBef>
                <a:spcPts val="0"/>
              </a:spcBef>
              <a:buSzTx/>
              <a:buNone/>
              <a:defRPr sz="3400" b="1">
                <a:solidFill>
                  <a:srgbClr val="79797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Image processing modules:</a:t>
            </a:r>
          </a:p>
          <a:p>
            <a:pPr marL="377825" indent="-377825" defTabSz="777240">
              <a:spcBef>
                <a:spcPts val="0"/>
              </a:spcBef>
              <a:buClr>
                <a:srgbClr val="1BA8E1"/>
              </a:buClr>
              <a:buChar char="o"/>
              <a:defRPr sz="29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Face detection &amp; recognition</a:t>
            </a:r>
          </a:p>
          <a:p>
            <a:pPr marL="377825" indent="-377825" defTabSz="777240">
              <a:spcBef>
                <a:spcPts val="0"/>
              </a:spcBef>
              <a:buClr>
                <a:srgbClr val="1BA8E1"/>
              </a:buClr>
              <a:buChar char="o"/>
              <a:defRPr sz="29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Object detection</a:t>
            </a:r>
          </a:p>
          <a:p>
            <a:pPr marL="377825" indent="-377825" defTabSz="777240">
              <a:spcBef>
                <a:spcPts val="0"/>
              </a:spcBef>
              <a:buClr>
                <a:srgbClr val="1BA8E1"/>
              </a:buClr>
              <a:buChar char="o"/>
              <a:defRPr sz="29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Color detection</a:t>
            </a:r>
          </a:p>
          <a:p>
            <a:pPr marL="377825" indent="-377825" defTabSz="777240">
              <a:spcBef>
                <a:spcPts val="0"/>
              </a:spcBef>
              <a:buClr>
                <a:srgbClr val="1BA8E1"/>
              </a:buClr>
              <a:buChar char="o"/>
              <a:defRPr sz="29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Movement detection</a:t>
            </a:r>
          </a:p>
          <a:p>
            <a:pPr marL="377825" indent="-377825" defTabSz="777240">
              <a:spcBef>
                <a:spcPts val="0"/>
              </a:spcBef>
              <a:buClr>
                <a:srgbClr val="1BA8E1"/>
              </a:buClr>
              <a:buChar char="o"/>
              <a:defRPr sz="29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Anomaly detection</a:t>
            </a:r>
          </a:p>
          <a:p>
            <a:pPr marL="377825" indent="-377825" defTabSz="777240">
              <a:spcBef>
                <a:spcPts val="0"/>
              </a:spcBef>
              <a:buClr>
                <a:srgbClr val="1BA8E1"/>
              </a:buClr>
              <a:buChar char="o"/>
              <a:defRPr sz="29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License plate detection [EU &amp; US]</a:t>
            </a:r>
          </a:p>
          <a:p>
            <a:pPr marL="377825" indent="-377825" defTabSz="777240">
              <a:spcBef>
                <a:spcPts val="0"/>
              </a:spcBef>
              <a:buClr>
                <a:srgbClr val="1BA8E1"/>
              </a:buClr>
              <a:buChar char="o"/>
              <a:defRPr sz="29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0" indent="0" defTabSz="388620">
              <a:spcBef>
                <a:spcPts val="0"/>
              </a:spcBef>
              <a:buSzTx/>
              <a:buNone/>
              <a:defRPr sz="3400" b="1">
                <a:solidFill>
                  <a:srgbClr val="79797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Processing of other data:</a:t>
            </a:r>
          </a:p>
          <a:p>
            <a:pPr marL="377825" indent="-377825" defTabSz="777240">
              <a:spcBef>
                <a:spcPts val="0"/>
              </a:spcBef>
              <a:buClr>
                <a:srgbClr val="1BA8E1"/>
              </a:buClr>
              <a:buChar char="o"/>
              <a:defRPr sz="29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Regular feeds of unstructured data from other databases could be established </a:t>
            </a:r>
          </a:p>
          <a:p>
            <a:pPr marL="377825" indent="-377825" defTabSz="777240">
              <a:spcBef>
                <a:spcPts val="0"/>
              </a:spcBef>
              <a:buClr>
                <a:srgbClr val="1BA8E1"/>
              </a:buClr>
              <a:buChar char="o"/>
              <a:defRPr sz="29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New data sources can be easily implemented based on client requirements</a:t>
            </a:r>
          </a:p>
          <a:p>
            <a:pPr marL="172720" indent="-172720" defTabSz="388620">
              <a:spcBef>
                <a:spcPts val="0"/>
              </a:spcBef>
              <a:defRPr sz="3400">
                <a:solidFill>
                  <a:srgbClr val="797979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0" indent="0" defTabSz="388620">
              <a:spcBef>
                <a:spcPts val="0"/>
              </a:spcBef>
              <a:buSzTx/>
              <a:buNone/>
              <a:defRPr sz="3400" b="1">
                <a:solidFill>
                  <a:srgbClr val="79797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Application usage by operator:</a:t>
            </a:r>
          </a:p>
          <a:p>
            <a:pPr marL="377825" indent="-377825" defTabSz="777240">
              <a:spcBef>
                <a:spcPts val="0"/>
              </a:spcBef>
              <a:buClr>
                <a:srgbClr val="1BA8E1"/>
              </a:buClr>
              <a:buChar char="o"/>
              <a:defRPr sz="29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Using mobile application or via classic PC it is possible to view live original live stream, processed live stream, receive notifications as well as search thru historical data</a:t>
            </a:r>
          </a:p>
          <a:p>
            <a:pPr marL="377825" indent="-377825" defTabSz="777240">
              <a:spcBef>
                <a:spcPts val="0"/>
              </a:spcBef>
              <a:buClr>
                <a:srgbClr val="1BA8E1"/>
              </a:buClr>
              <a:buChar char="o"/>
              <a:defRPr sz="29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Additional data representation could be implemented (for example):</a:t>
            </a:r>
          </a:p>
          <a:p>
            <a:pPr marL="766444" lvl="1" indent="-377825" defTabSz="777240">
              <a:spcBef>
                <a:spcPts val="0"/>
              </a:spcBef>
              <a:buClr>
                <a:srgbClr val="1BA8E1"/>
              </a:buClr>
              <a:defRPr sz="29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view all notification on the map</a:t>
            </a:r>
          </a:p>
          <a:p>
            <a:pPr marL="766444" lvl="1" indent="-377825" defTabSz="777240">
              <a:spcBef>
                <a:spcPts val="0"/>
              </a:spcBef>
              <a:buClr>
                <a:srgbClr val="1BA8E1"/>
              </a:buClr>
              <a:defRPr sz="29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locate where a specific person was seen for the last time</a:t>
            </a:r>
          </a:p>
          <a:p>
            <a:pPr marL="766444" lvl="1" indent="-377825" defTabSz="777240">
              <a:spcBef>
                <a:spcPts val="0"/>
              </a:spcBef>
              <a:buClr>
                <a:srgbClr val="1BA8E1"/>
              </a:buClr>
              <a:defRPr sz="29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show all the notifications with certain priority in selected time range</a:t>
            </a:r>
          </a:p>
          <a:p>
            <a:pPr marL="0" indent="0" defTabSz="388620">
              <a:spcBef>
                <a:spcPts val="0"/>
              </a:spcBef>
              <a:buSzTx/>
              <a:buNone/>
              <a:defRPr sz="3400" b="1">
                <a:solidFill>
                  <a:srgbClr val="797979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0" indent="0" defTabSz="388620">
              <a:spcBef>
                <a:spcPts val="0"/>
              </a:spcBef>
              <a:buSzTx/>
              <a:buNone/>
              <a:defRPr sz="3400" b="1">
                <a:solidFill>
                  <a:srgbClr val="79797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Rules: </a:t>
            </a:r>
          </a:p>
          <a:p>
            <a:pPr marL="377825" indent="-377825" defTabSz="777240">
              <a:spcBef>
                <a:spcPts val="0"/>
              </a:spcBef>
              <a:buClr>
                <a:srgbClr val="1BA8E1"/>
              </a:buClr>
              <a:buChar char="o"/>
              <a:defRPr sz="29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It is possible to define rules based on which application will trigger notifications</a:t>
            </a:r>
          </a:p>
          <a:p>
            <a:pPr marL="377825" indent="-377825" defTabSz="777240">
              <a:spcBef>
                <a:spcPts val="0"/>
              </a:spcBef>
              <a:buClr>
                <a:srgbClr val="1BA8E1"/>
              </a:buClr>
              <a:buChar char="o"/>
              <a:defRPr sz="29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Rules could use data from modules or any other unstructured data loaded into the system</a:t>
            </a:r>
          </a:p>
          <a:p>
            <a:pPr marL="377825" indent="-377825" defTabSz="777240">
              <a:spcBef>
                <a:spcPts val="0"/>
              </a:spcBef>
              <a:buClr>
                <a:srgbClr val="1BA8E1"/>
              </a:buClr>
              <a:buChar char="o"/>
              <a:defRPr sz="29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0" indent="0" defTabSz="388620">
              <a:spcBef>
                <a:spcPts val="0"/>
              </a:spcBef>
              <a:buSzTx/>
              <a:buNone/>
              <a:defRPr sz="3400" b="1">
                <a:solidFill>
                  <a:srgbClr val="79797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Notification: </a:t>
            </a:r>
          </a:p>
          <a:p>
            <a:pPr marL="377825" indent="-377825" defTabSz="777240">
              <a:spcBef>
                <a:spcPts val="0"/>
              </a:spcBef>
              <a:buClr>
                <a:srgbClr val="1BA8E1"/>
              </a:buClr>
              <a:buChar char="o"/>
              <a:defRPr sz="29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Notifications can be send to the mobile application or in standard formats as SMS, MMS or email.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/>
        </p:nvSpPr>
        <p:spPr>
          <a:xfrm>
            <a:off x="9032250" y="8453904"/>
            <a:ext cx="5795895" cy="579589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2" name="Shape 352"/>
          <p:cNvSpPr/>
          <p:nvPr/>
        </p:nvSpPr>
        <p:spPr>
          <a:xfrm>
            <a:off x="12192000" y="6934200"/>
            <a:ext cx="3473402" cy="3473402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3" name="Shape 353"/>
          <p:cNvSpPr/>
          <p:nvPr/>
        </p:nvSpPr>
        <p:spPr>
          <a:xfrm>
            <a:off x="15735391" y="8330648"/>
            <a:ext cx="1049299" cy="1049299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4" name="Shape 354"/>
          <p:cNvSpPr/>
          <p:nvPr/>
        </p:nvSpPr>
        <p:spPr>
          <a:xfrm>
            <a:off x="18825150" y="5622325"/>
            <a:ext cx="1049299" cy="1049299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5" name="Shape 355"/>
          <p:cNvSpPr/>
          <p:nvPr/>
        </p:nvSpPr>
        <p:spPr>
          <a:xfrm>
            <a:off x="16602980" y="8855298"/>
            <a:ext cx="2222171" cy="2222171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6" name="Shape 356"/>
          <p:cNvSpPr/>
          <p:nvPr/>
        </p:nvSpPr>
        <p:spPr>
          <a:xfrm>
            <a:off x="17401207" y="10491030"/>
            <a:ext cx="2222171" cy="2222171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7" name="Shape 357"/>
          <p:cNvSpPr/>
          <p:nvPr/>
        </p:nvSpPr>
        <p:spPr>
          <a:xfrm>
            <a:off x="15003589" y="11217612"/>
            <a:ext cx="2222171" cy="2222171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8" name="Shape 358"/>
          <p:cNvSpPr/>
          <p:nvPr/>
        </p:nvSpPr>
        <p:spPr>
          <a:xfrm>
            <a:off x="17981550" y="12253582"/>
            <a:ext cx="2397623" cy="2397623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19803132" y="12517190"/>
            <a:ext cx="2397623" cy="2397623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15265564" y="12043332"/>
            <a:ext cx="3159007" cy="3159007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1" name="Shape 361"/>
          <p:cNvSpPr/>
          <p:nvPr/>
        </p:nvSpPr>
        <p:spPr>
          <a:xfrm>
            <a:off x="21977599" y="7851371"/>
            <a:ext cx="3473403" cy="3473403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2" name="Shape 362"/>
          <p:cNvSpPr/>
          <p:nvPr/>
        </p:nvSpPr>
        <p:spPr>
          <a:xfrm>
            <a:off x="20858311" y="9532646"/>
            <a:ext cx="2120247" cy="2120247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3" name="Shape 363"/>
          <p:cNvSpPr/>
          <p:nvPr/>
        </p:nvSpPr>
        <p:spPr>
          <a:xfrm>
            <a:off x="19364568" y="8811528"/>
            <a:ext cx="1596455" cy="15964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18684296" y="7328072"/>
            <a:ext cx="658655" cy="6586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17714066" y="7192719"/>
            <a:ext cx="658655" cy="6586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6" name="Shape 366"/>
          <p:cNvSpPr/>
          <p:nvPr/>
        </p:nvSpPr>
        <p:spPr>
          <a:xfrm>
            <a:off x="19941339" y="11083576"/>
            <a:ext cx="658655" cy="6586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7" name="Shape 367"/>
          <p:cNvSpPr/>
          <p:nvPr/>
        </p:nvSpPr>
        <p:spPr>
          <a:xfrm>
            <a:off x="23857055" y="13000532"/>
            <a:ext cx="878503" cy="878503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8" name="Shape 368"/>
          <p:cNvSpPr/>
          <p:nvPr/>
        </p:nvSpPr>
        <p:spPr>
          <a:xfrm>
            <a:off x="22835798" y="12140682"/>
            <a:ext cx="878503" cy="878503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4190118" y="4649721"/>
            <a:ext cx="15933772" cy="1389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 anchor="ctr">
            <a:spAutoFit/>
          </a:bodyPr>
          <a:lstStyle>
            <a:lvl1pPr defTabSz="914400">
              <a:lnSpc>
                <a:spcPct val="90000"/>
              </a:lnSpc>
              <a:defRPr sz="72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Excuber Modules</a:t>
            </a:r>
          </a:p>
        </p:txBody>
      </p:sp>
      <p:sp>
        <p:nvSpPr>
          <p:cNvPr id="370" name="Shape 370"/>
          <p:cNvSpPr/>
          <p:nvPr/>
        </p:nvSpPr>
        <p:spPr>
          <a:xfrm>
            <a:off x="-46871" y="11357260"/>
            <a:ext cx="24502700" cy="24453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1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03589" y="11851076"/>
            <a:ext cx="6749195" cy="1799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44892" y="11680288"/>
            <a:ext cx="5343895" cy="17992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"/>
                            </p:stCondLst>
                            <p:childTnLst>
                              <p:par>
                                <p:cTn id="34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00"/>
                            </p:stCondLst>
                            <p:childTnLst>
                              <p:par>
                                <p:cTn id="42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0"/>
                            </p:stCondLst>
                            <p:childTnLst>
                              <p:par>
                                <p:cTn id="46" presetID="9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2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9" presetClass="entr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2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00"/>
                            </p:stCondLst>
                            <p:childTnLst>
                              <p:par>
                                <p:cTn id="54" presetID="9" presetClass="entr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900"/>
                            </p:stCondLst>
                            <p:childTnLst>
                              <p:par>
                                <p:cTn id="58" presetID="9" presetClass="entr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2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100"/>
                            </p:stCondLst>
                            <p:childTnLst>
                              <p:par>
                                <p:cTn id="62" presetID="9" presetClass="entr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300"/>
                            </p:stCondLst>
                            <p:childTnLst>
                              <p:par>
                                <p:cTn id="66" presetID="9" presetClass="entr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2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9" presetClass="entr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2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00"/>
                            </p:stCondLst>
                            <p:childTnLst>
                              <p:par>
                                <p:cTn id="74" presetID="9" presetClass="entr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900"/>
                            </p:stCondLst>
                            <p:childTnLst>
                              <p:par>
                                <p:cTn id="78" presetID="9" presetClass="entr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2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" grpId="2" animBg="1" advAuto="0"/>
      <p:bldP spid="352" grpId="3" animBg="1" advAuto="0"/>
      <p:bldP spid="353" grpId="16" animBg="1" advAuto="0"/>
      <p:bldP spid="354" grpId="11" animBg="1" advAuto="0"/>
      <p:bldP spid="355" grpId="4" animBg="1" advAuto="0"/>
      <p:bldP spid="356" grpId="5" animBg="1" advAuto="0"/>
      <p:bldP spid="357" grpId="12" animBg="1" advAuto="0"/>
      <p:bldP spid="358" grpId="14" animBg="1" advAuto="0"/>
      <p:bldP spid="359" grpId="9" animBg="1" advAuto="0"/>
      <p:bldP spid="360" grpId="13" animBg="1" advAuto="0"/>
      <p:bldP spid="361" grpId="6" animBg="1" advAuto="0"/>
      <p:bldP spid="362" grpId="19" animBg="1" advAuto="0"/>
      <p:bldP spid="363" grpId="10" animBg="1" advAuto="0"/>
      <p:bldP spid="364" grpId="18" animBg="1" advAuto="0"/>
      <p:bldP spid="365" grpId="17" animBg="1" advAuto="0"/>
      <p:bldP spid="366" grpId="15" animBg="1" advAuto="0"/>
      <p:bldP spid="367" grpId="8" animBg="1" advAuto="0"/>
      <p:bldP spid="368" grpId="7" animBg="1" advAuto="0"/>
      <p:bldP spid="369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sldNum" sz="quarter" idx="2"/>
          </p:nvPr>
        </p:nvSpPr>
        <p:spPr>
          <a:xfrm>
            <a:off x="22065709" y="12570154"/>
            <a:ext cx="448959" cy="792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defTabSz="914400">
              <a:defRPr sz="3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375" name="Shape 375"/>
          <p:cNvSpPr>
            <a:spLocks noGrp="1"/>
          </p:cNvSpPr>
          <p:nvPr>
            <p:ph type="title"/>
          </p:nvPr>
        </p:nvSpPr>
        <p:spPr>
          <a:xfrm>
            <a:off x="1676400" y="213768"/>
            <a:ext cx="21031200" cy="2986634"/>
          </a:xfrm>
          <a:prstGeom prst="rect">
            <a:avLst/>
          </a:prstGeom>
        </p:spPr>
        <p:txBody>
          <a:bodyPr/>
          <a:lstStyle/>
          <a:p>
            <a:r>
              <a:t>Face Detection and Recognition</a:t>
            </a:r>
          </a:p>
        </p:txBody>
      </p:sp>
      <p:sp>
        <p:nvSpPr>
          <p:cNvPr id="376" name="Shape 376"/>
          <p:cNvSpPr/>
          <p:nvPr/>
        </p:nvSpPr>
        <p:spPr>
          <a:xfrm>
            <a:off x="-18276" y="2679700"/>
            <a:ext cx="6068526" cy="11036829"/>
          </a:xfrm>
          <a:prstGeom prst="rect">
            <a:avLst/>
          </a:prstGeom>
          <a:solidFill>
            <a:srgbClr val="1BA8E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4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-436362" y="2395926"/>
            <a:ext cx="2222171" cy="2222171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1785804" y="3080546"/>
            <a:ext cx="2120247" cy="2120247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9" name="Shape 379"/>
          <p:cNvSpPr/>
          <p:nvPr/>
        </p:nvSpPr>
        <p:spPr>
          <a:xfrm>
            <a:off x="121832" y="3863711"/>
            <a:ext cx="1596455" cy="15964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0" name="Shape 380"/>
          <p:cNvSpPr/>
          <p:nvPr/>
        </p:nvSpPr>
        <p:spPr>
          <a:xfrm>
            <a:off x="4274397" y="4763344"/>
            <a:ext cx="658656" cy="6586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1" name="Shape 381"/>
          <p:cNvSpPr/>
          <p:nvPr/>
        </p:nvSpPr>
        <p:spPr>
          <a:xfrm>
            <a:off x="6798540" y="3183262"/>
            <a:ext cx="16380578" cy="8717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Module processes each frame from live video feed or archive video file</a:t>
            </a:r>
          </a:p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Multiple faces can be recognised on each frame</a:t>
            </a:r>
          </a:p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Each detected face is represented by the green square</a:t>
            </a:r>
          </a:p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System could detect face rotated +/- 50 degrees horizontally and +/- 40 degrees vertically </a:t>
            </a:r>
          </a:p>
          <a:p>
            <a:pPr algn="l" defTabSz="914400"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After a successful face detection system processes each face separately and could perform:</a:t>
            </a:r>
          </a:p>
          <a:p>
            <a:pPr marL="901700" lvl="1" indent="-444500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Age and Gender estimation</a:t>
            </a:r>
          </a:p>
          <a:p>
            <a:pPr marL="901700" lvl="1" indent="-444500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Compare the face with a database and provide a matching factor </a:t>
            </a:r>
          </a:p>
          <a:p>
            <a:pPr marL="901700" lvl="1" indent="-444500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Continuously monitor face movement across the frame of the camera as well as thru multiple cameras connected to the system</a:t>
            </a:r>
          </a:p>
          <a:p>
            <a:pPr marL="901700" lvl="1" indent="-444500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Precision of the face recognition module can be configured</a:t>
            </a:r>
          </a:p>
          <a:p>
            <a:pPr algn="l" defTabSz="914400"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Face detection algorithm can be trained for specific applications</a:t>
            </a:r>
          </a:p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Age and Gender estimation algorithm could be trained to improve estimation precision</a:t>
            </a:r>
          </a:p>
        </p:txBody>
      </p:sp>
      <p:sp>
        <p:nvSpPr>
          <p:cNvPr id="382" name="Shape 382"/>
          <p:cNvSpPr/>
          <p:nvPr/>
        </p:nvSpPr>
        <p:spPr>
          <a:xfrm>
            <a:off x="480159" y="3029384"/>
            <a:ext cx="5071656" cy="2430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>
            <a:lvl1pPr algn="l" defTabSz="914400">
              <a:defRPr sz="45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Face detection and recognition - examples</a:t>
            </a:r>
          </a:p>
        </p:txBody>
      </p:sp>
      <p:pic>
        <p:nvPicPr>
          <p:cNvPr id="383" name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499" y="6123475"/>
            <a:ext cx="4138858" cy="232810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384" name="image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6744" y="10754306"/>
            <a:ext cx="4138368" cy="218234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385" name="image9.png"/>
          <p:cNvPicPr>
            <a:picLocks noChangeAspect="1"/>
          </p:cNvPicPr>
          <p:nvPr/>
        </p:nvPicPr>
        <p:blipFill>
          <a:blip r:embed="rId4">
            <a:extLst/>
          </a:blip>
          <a:srcRect l="16350" t="16350" r="16350" b="16350"/>
          <a:stretch>
            <a:fillRect/>
          </a:stretch>
        </p:blipFill>
        <p:spPr>
          <a:xfrm>
            <a:off x="776820" y="8511737"/>
            <a:ext cx="4138104" cy="218238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/>
          </p:cNvSpPr>
          <p:nvPr>
            <p:ph type="sldNum" sz="quarter" idx="2"/>
          </p:nvPr>
        </p:nvSpPr>
        <p:spPr>
          <a:xfrm>
            <a:off x="22065709" y="12570154"/>
            <a:ext cx="448959" cy="792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defTabSz="914400">
              <a:defRPr sz="3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388" name="Shape 388"/>
          <p:cNvSpPr>
            <a:spLocks noGrp="1"/>
          </p:cNvSpPr>
          <p:nvPr>
            <p:ph type="title"/>
          </p:nvPr>
        </p:nvSpPr>
        <p:spPr>
          <a:xfrm>
            <a:off x="1676400" y="213768"/>
            <a:ext cx="21031200" cy="2986634"/>
          </a:xfrm>
          <a:prstGeom prst="rect">
            <a:avLst/>
          </a:prstGeom>
        </p:spPr>
        <p:txBody>
          <a:bodyPr/>
          <a:lstStyle/>
          <a:p>
            <a:r>
              <a:t>Movement Detection</a:t>
            </a:r>
          </a:p>
        </p:txBody>
      </p:sp>
      <p:sp>
        <p:nvSpPr>
          <p:cNvPr id="389" name="Shape 389"/>
          <p:cNvSpPr/>
          <p:nvPr/>
        </p:nvSpPr>
        <p:spPr>
          <a:xfrm>
            <a:off x="-18276" y="2679700"/>
            <a:ext cx="6068526" cy="11036829"/>
          </a:xfrm>
          <a:prstGeom prst="rect">
            <a:avLst/>
          </a:prstGeom>
          <a:solidFill>
            <a:srgbClr val="1BA8E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4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0" name="Shape 390"/>
          <p:cNvSpPr/>
          <p:nvPr/>
        </p:nvSpPr>
        <p:spPr>
          <a:xfrm>
            <a:off x="-436362" y="2395926"/>
            <a:ext cx="2222171" cy="2222171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1" name="Shape 391"/>
          <p:cNvSpPr/>
          <p:nvPr/>
        </p:nvSpPr>
        <p:spPr>
          <a:xfrm>
            <a:off x="1785804" y="3080546"/>
            <a:ext cx="2120247" cy="2120247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2" name="Shape 392"/>
          <p:cNvSpPr/>
          <p:nvPr/>
        </p:nvSpPr>
        <p:spPr>
          <a:xfrm>
            <a:off x="121832" y="3863711"/>
            <a:ext cx="1596455" cy="15964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3" name="Shape 393"/>
          <p:cNvSpPr/>
          <p:nvPr/>
        </p:nvSpPr>
        <p:spPr>
          <a:xfrm>
            <a:off x="4274397" y="4763344"/>
            <a:ext cx="658656" cy="658655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4" name="Shape 394"/>
          <p:cNvSpPr/>
          <p:nvPr/>
        </p:nvSpPr>
        <p:spPr>
          <a:xfrm>
            <a:off x="6798540" y="3236997"/>
            <a:ext cx="16380578" cy="284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/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Module processes each frame from live video feed or archive video file</a:t>
            </a:r>
          </a:p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Movement in the frames can be detected using self learning algorithm </a:t>
            </a:r>
          </a:p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Minimal and maximal size of detected objects could be configured</a:t>
            </a:r>
          </a:p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Object as small as 10 pixels could be detected</a:t>
            </a:r>
          </a:p>
          <a:p>
            <a:pPr marL="444498" indent="-444498" algn="l" defTabSz="914400">
              <a:buClr>
                <a:srgbClr val="1BA8E1"/>
              </a:buClr>
              <a:buSzPct val="100000"/>
              <a:buFont typeface="Courier New"/>
              <a:buChar char="o"/>
              <a:defRPr sz="3500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Filtering of false positive detections is available</a:t>
            </a:r>
          </a:p>
        </p:txBody>
      </p:sp>
      <p:pic>
        <p:nvPicPr>
          <p:cNvPr id="395" name="image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744" y="6123475"/>
            <a:ext cx="4138368" cy="232783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396" name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6744" y="10967577"/>
            <a:ext cx="4138368" cy="232783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397" name="image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6744" y="8545527"/>
            <a:ext cx="4138368" cy="232783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398" name="Shape 398"/>
          <p:cNvSpPr/>
          <p:nvPr/>
        </p:nvSpPr>
        <p:spPr>
          <a:xfrm>
            <a:off x="480159" y="3029384"/>
            <a:ext cx="5071656" cy="2430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>
            <a:lvl1pPr algn="l" defTabSz="914400">
              <a:defRPr sz="45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Movement detection - examples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946</Words>
  <Application>Microsoft Office PowerPoint</Application>
  <PresentationFormat>Vlastná</PresentationFormat>
  <Paragraphs>182</Paragraphs>
  <Slides>14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5" baseType="lpstr">
      <vt:lpstr>ModernPortfolio</vt:lpstr>
      <vt:lpstr>Prezentácia programu PowerPoint</vt:lpstr>
      <vt:lpstr>Agenda</vt:lpstr>
      <vt:lpstr>What is Excuber?</vt:lpstr>
      <vt:lpstr>Excuber - Technical Components</vt:lpstr>
      <vt:lpstr>Excuber - Functional Components</vt:lpstr>
      <vt:lpstr>Excuber - Detailed Functionality Description</vt:lpstr>
      <vt:lpstr>Prezentácia programu PowerPoint</vt:lpstr>
      <vt:lpstr>Face Detection and Recognition</vt:lpstr>
      <vt:lpstr>Movement Detection</vt:lpstr>
      <vt:lpstr>Object and Colour Detection</vt:lpstr>
      <vt:lpstr>License Plate Detection</vt:lpstr>
      <vt:lpstr>Data Coupling from Multiple Modules</vt:lpstr>
      <vt:lpstr>Sample System Use-cases</vt:lpstr>
      <vt:lpstr>Contacts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Beáta Andraščíková</dc:creator>
  <cp:lastModifiedBy>diablica</cp:lastModifiedBy>
  <cp:revision>1</cp:revision>
  <dcterms:modified xsi:type="dcterms:W3CDTF">2017-02-10T09:30:25Z</dcterms:modified>
</cp:coreProperties>
</file>